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32"/>
  </p:notesMasterIdLst>
  <p:handoutMasterIdLst>
    <p:handoutMasterId r:id="rId33"/>
  </p:handoutMasterIdLst>
  <p:sldIdLst>
    <p:sldId id="452" r:id="rId3"/>
    <p:sldId id="404" r:id="rId4"/>
    <p:sldId id="405" r:id="rId5"/>
    <p:sldId id="410" r:id="rId6"/>
    <p:sldId id="448" r:id="rId7"/>
    <p:sldId id="414" r:id="rId8"/>
    <p:sldId id="456" r:id="rId9"/>
    <p:sldId id="411" r:id="rId10"/>
    <p:sldId id="412" r:id="rId11"/>
    <p:sldId id="443" r:id="rId12"/>
    <p:sldId id="446" r:id="rId13"/>
    <p:sldId id="420" r:id="rId14"/>
    <p:sldId id="419" r:id="rId15"/>
    <p:sldId id="423" r:id="rId16"/>
    <p:sldId id="422" r:id="rId17"/>
    <p:sldId id="426" r:id="rId18"/>
    <p:sldId id="425" r:id="rId19"/>
    <p:sldId id="429" r:id="rId20"/>
    <p:sldId id="428" r:id="rId21"/>
    <p:sldId id="432" r:id="rId22"/>
    <p:sldId id="431" r:id="rId23"/>
    <p:sldId id="444" r:id="rId24"/>
    <p:sldId id="436" r:id="rId25"/>
    <p:sldId id="447" r:id="rId26"/>
    <p:sldId id="435" r:id="rId27"/>
    <p:sldId id="439" r:id="rId28"/>
    <p:sldId id="453" r:id="rId29"/>
    <p:sldId id="454" r:id="rId30"/>
    <p:sldId id="455" r:id="rId3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09A2BE3-2D0E-4BDF-9E7B-B5B14B6C6981}">
          <p14:sldIdLst>
            <p14:sldId id="452"/>
            <p14:sldId id="404"/>
            <p14:sldId id="405"/>
          </p14:sldIdLst>
        </p14:section>
        <p14:section name="Grouping" id="{C10331E8-94F3-4571-BA73-F8D592D4BA90}">
          <p14:sldIdLst>
            <p14:sldId id="410"/>
            <p14:sldId id="448"/>
            <p14:sldId id="414"/>
            <p14:sldId id="456"/>
            <p14:sldId id="411"/>
            <p14:sldId id="412"/>
          </p14:sldIdLst>
        </p14:section>
        <p14:section name="Aggregate Functions" id="{5E22B127-A980-48CE-9AF6-18AD37C5521D}">
          <p14:sldIdLst>
            <p14:sldId id="443"/>
            <p14:sldId id="446"/>
            <p14:sldId id="420"/>
            <p14:sldId id="419"/>
            <p14:sldId id="423"/>
            <p14:sldId id="422"/>
            <p14:sldId id="426"/>
            <p14:sldId id="425"/>
            <p14:sldId id="429"/>
            <p14:sldId id="428"/>
            <p14:sldId id="432"/>
            <p14:sldId id="431"/>
          </p14:sldIdLst>
        </p14:section>
        <p14:section name="Having" id="{2EAC9775-B3C6-4DBE-ABC8-6E6F3BAAAEB2}">
          <p14:sldIdLst>
            <p14:sldId id="444"/>
            <p14:sldId id="436"/>
            <p14:sldId id="447"/>
            <p14:sldId id="435"/>
          </p14:sldIdLst>
        </p14:section>
        <p14:section name="Conclusion" id="{7587B953-7D9E-4BF6-8429-6E9B0BBD8E77}">
          <p14:sldIdLst>
            <p14:sldId id="439"/>
            <p14:sldId id="453"/>
            <p14:sldId id="454"/>
            <p14:sldId id="455"/>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ftUniLector" initials="S" lastIdx="1" clrIdx="0">
    <p:extLst>
      <p:ext uri="{19B8F6BF-5375-455C-9EA6-DF929625EA0E}">
        <p15:presenceInfo xmlns:p15="http://schemas.microsoft.com/office/powerpoint/2012/main" userId="SoftUniLec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D60"/>
    <a:srgbClr val="F2A244"/>
    <a:srgbClr val="00D661"/>
    <a:srgbClr val="F3BE60"/>
    <a:srgbClr val="191711"/>
    <a:srgbClr val="7C7154"/>
    <a:srgbClr val="00B050"/>
    <a:srgbClr val="613306"/>
    <a:srgbClr val="371D03"/>
    <a:srgbClr val="482604"/>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98" autoAdjust="0"/>
    <p:restoredTop sz="78413" autoAdjust="0"/>
  </p:normalViewPr>
  <p:slideViewPr>
    <p:cSldViewPr>
      <p:cViewPr varScale="1">
        <p:scale>
          <a:sx n="72" d="100"/>
          <a:sy n="72" d="100"/>
        </p:scale>
        <p:origin x="504" y="66"/>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10/3/2017</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10/3/2017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2941811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baseline="0" dirty="0"/>
              <a:t>If any of the values are NULL they are ignored. For example, if one the values is NULL and the other is 5,000 the COUNT will return 1 because it will ignore the NULL value. On the other hand, we can count everything by writing COUNT(*). </a:t>
            </a: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val="3009418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753615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1638943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15</a:t>
            </a:fld>
            <a:endParaRPr lang="en-US" dirty="0"/>
          </a:p>
        </p:txBody>
      </p:sp>
    </p:spTree>
    <p:extLst>
      <p:ext uri="{BB962C8B-B14F-4D97-AF65-F5344CB8AC3E}">
        <p14:creationId xmlns:p14="http://schemas.microsoft.com/office/powerpoint/2010/main" val="3862670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baseline="0" dirty="0"/>
              <a:t>NULLs are ignored again. </a:t>
            </a: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970957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val="1482433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610829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2505104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val="1723889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3176536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dirty="0"/>
          </a:p>
        </p:txBody>
      </p:sp>
      <p:sp>
        <p:nvSpPr>
          <p:cNvPr id="2" name="Footer Placeholder 1"/>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895624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a:t>
            </a:r>
            <a:r>
              <a:rPr lang="en-US" baseline="0" dirty="0"/>
              <a:t> HAVING clause is used to filter data based on aggregate values. This means that we cannot use it without grouping before that. Unlike HAVING, the WHERE clause filters rows before the aggregation happens.</a:t>
            </a:r>
            <a:endParaRPr lang="en-US" dirty="0"/>
          </a:p>
          <a:p>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22</a:t>
            </a:fld>
            <a:endParaRPr lang="en-US" dirty="0"/>
          </a:p>
        </p:txBody>
      </p:sp>
    </p:spTree>
    <p:extLst>
      <p:ext uri="{BB962C8B-B14F-4D97-AF65-F5344CB8AC3E}">
        <p14:creationId xmlns:p14="http://schemas.microsoft.com/office/powerpoint/2010/main" val="1300549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val="2162236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1922393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1083591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7474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28128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1246047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a:t>
            </a:fld>
            <a:endParaRPr lang="en-US" dirty="0"/>
          </a:p>
        </p:txBody>
      </p:sp>
    </p:spTree>
    <p:extLst>
      <p:ext uri="{BB962C8B-B14F-4D97-AF65-F5344CB8AC3E}">
        <p14:creationId xmlns:p14="http://schemas.microsoft.com/office/powerpoint/2010/main" val="606135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4</a:t>
            </a:fld>
            <a:endParaRPr lang="en-US" dirty="0"/>
          </a:p>
        </p:txBody>
      </p:sp>
    </p:spTree>
    <p:extLst>
      <p:ext uri="{BB962C8B-B14F-4D97-AF65-F5344CB8AC3E}">
        <p14:creationId xmlns:p14="http://schemas.microsoft.com/office/powerpoint/2010/main" val="2625294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Tree>
    <p:extLst>
      <p:ext uri="{BB962C8B-B14F-4D97-AF65-F5344CB8AC3E}">
        <p14:creationId xmlns:p14="http://schemas.microsoft.com/office/powerpoint/2010/main" val="1579598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When we use GROUP</a:t>
            </a:r>
            <a:r>
              <a:rPr lang="en-US" baseline="0" dirty="0"/>
              <a:t> BY we can easily achieve distinct values. Grouping leaves only the unique combination of values.</a:t>
            </a: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Using</a:t>
            </a:r>
            <a:r>
              <a:rPr lang="en-US" baseline="0" dirty="0"/>
              <a:t> the keyword DISTINCT is another way to eliminate the duplicate values. It simplifies the syntax because we don’t have to write down every single column in the GROUP BY part.</a:t>
            </a: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3406051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When we use GROUP</a:t>
            </a:r>
            <a:r>
              <a:rPr lang="en-US" baseline="0" dirty="0"/>
              <a:t> BY we can easily achieve distinct values. Grouping leaves only the unique combination of values.</a:t>
            </a: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Using</a:t>
            </a:r>
            <a:r>
              <a:rPr lang="en-US" baseline="0" dirty="0"/>
              <a:t> the keyword DISTINCT is another way to eliminate the duplicate values. It simplifies the syntax because we don’t have to write down every single column in the GROUP BY part.</a:t>
            </a: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960187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noProof="1"/>
              <a:t>Use grouping to aggregate</a:t>
            </a:r>
            <a:r>
              <a:rPr lang="en-US" baseline="0" noProof="1"/>
              <a:t> data.  In order to achieve aggregation you need columns that will define the groups. In the case above we will use DepartmentID for aggregation purposes. The column has 3 unique values: “</a:t>
            </a:r>
            <a:r>
              <a:rPr lang="en-US" noProof="1"/>
              <a:t>1</a:t>
            </a:r>
            <a:r>
              <a:rPr lang="en-US" baseline="0" noProof="1"/>
              <a:t>”, “</a:t>
            </a:r>
            <a:r>
              <a:rPr lang="en-US" noProof="1"/>
              <a:t>2</a:t>
            </a:r>
            <a:r>
              <a:rPr lang="en-US" baseline="0" noProof="1"/>
              <a:t>” and “</a:t>
            </a:r>
            <a:r>
              <a:rPr lang="en-US" noProof="1"/>
              <a:t>3</a:t>
            </a:r>
            <a:r>
              <a:rPr lang="en-US" baseline="0" noProof="1"/>
              <a:t>”. Therefore, we will have 3 groups. Moreover, we can sum the salaries of the employees in those departments. If we add the Employee column we will have 6 groups because we have 6 unique combinations of values.</a:t>
            </a:r>
            <a:endParaRPr lang="en-US" noProof="1"/>
          </a:p>
          <a:p>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3675623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a:t>
            </a:r>
            <a:r>
              <a:rPr lang="en-US" baseline="0" dirty="0"/>
              <a:t> provides the functionality by the statement GROUP BY. It is mandatory to have all the columns from the SELECT part in the GROUP BY part. On the other hand, it is possible to have columns in GROUP BY part but not in SELECT part. In this case the groups will be the same as if it was in the SELECT part but the missing columns wouldn’t be visualized.</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426073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3150930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www.facebook.com/SoftwareUniversity" TargetMode="External"/><Relationship Id="rId3" Type="http://schemas.openxmlformats.org/officeDocument/2006/relationships/hyperlink" Target="http://softuni.bg/" TargetMode="External"/><Relationship Id="rId7" Type="http://schemas.openxmlformats.org/officeDocument/2006/relationships/hyperlink" Target="http://judge.softuni.bg/" TargetMode="External"/><Relationship Id="rId12"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hyperlink" Target="http://www.introprogramming.info/" TargetMode="External"/><Relationship Id="rId5" Type="http://schemas.openxmlformats.org/officeDocument/2006/relationships/hyperlink" Target="http://www.nakov.com/" TargetMode="External"/><Relationship Id="rId10" Type="http://schemas.openxmlformats.org/officeDocument/2006/relationships/hyperlink" Target="http://www.youtube.com/SoftwareUniversity" TargetMode="External"/><Relationship Id="rId4" Type="http://schemas.openxmlformats.org/officeDocument/2006/relationships/hyperlink" Target="http://softuni.org/" TargetMode="External"/><Relationship Id="rId9" Type="http://schemas.openxmlformats.org/officeDocument/2006/relationships/hyperlink" Target="https://twitter.com/softunibg"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10/3/2017</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2"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3"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3"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2"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3"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4"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5"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6"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7"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8"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9"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0"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1"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3" name="Picture 2"/>
          <p:cNvPicPr>
            <a:picLocks noChangeAspect="1"/>
          </p:cNvPicPr>
          <p:nvPr userDrawn="1"/>
        </p:nvPicPr>
        <p:blipFill>
          <a:blip r:embed="rId12"/>
          <a:stretch>
            <a:fillRect/>
          </a:stretch>
        </p:blipFill>
        <p:spPr>
          <a:xfrm rot="20967714">
            <a:off x="457076" y="2405125"/>
            <a:ext cx="2338944" cy="2395502"/>
          </a:xfrm>
          <a:prstGeom prst="rect">
            <a:avLst/>
          </a:prstGeom>
        </p:spPr>
      </p:pic>
      <p:sp>
        <p:nvSpPr>
          <p:cNvPr id="19" name="Rectangle 18"/>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6600" b="1" kern="1200" noProof="0" dirty="0">
                <a:solidFill>
                  <a:srgbClr val="F3BE60"/>
                </a:solidFill>
                <a:latin typeface="+mj-lt"/>
                <a:ea typeface="+mj-ea"/>
                <a:cs typeface="+mj-cs"/>
              </a:rPr>
              <a:t>Questions?</a:t>
            </a:r>
            <a:endParaRPr lang="en-US" sz="6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Tree>
    <p:extLst>
      <p:ext uri="{BB962C8B-B14F-4D97-AF65-F5344CB8AC3E}">
        <p14:creationId xmlns:p14="http://schemas.microsoft.com/office/powerpoint/2010/main" val="25887996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10/3/2017</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2"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oftuni.bg/" TargetMode="External"/><Relationship Id="rId7" Type="http://schemas.openxmlformats.org/officeDocument/2006/relationships/hyperlink" Target="http://softuni.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hyperlink" Target="http://creativecommons.org/licenses/by-nc-sa/4.0/" TargetMode="Externa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slide" Target="slide10.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slide" Target="slide22.xml"/><Relationship Id="rId4" Type="http://schemas.openxmlformats.org/officeDocument/2006/relationships/slide" Target="slide4.xml"/><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8" Type="http://schemas.openxmlformats.org/officeDocument/2006/relationships/hyperlink" Target="http://www.indeavr.com/" TargetMode="External"/><Relationship Id="rId13" Type="http://schemas.openxmlformats.org/officeDocument/2006/relationships/image" Target="../media/image25.png"/><Relationship Id="rId18" Type="http://schemas.openxmlformats.org/officeDocument/2006/relationships/hyperlink" Target="https://netpeak.net/" TargetMode="External"/><Relationship Id="rId3" Type="http://schemas.openxmlformats.org/officeDocument/2006/relationships/hyperlink" Target="https://softuni.bg/courses/databases-basics-mysql" TargetMode="External"/><Relationship Id="rId7" Type="http://schemas.openxmlformats.org/officeDocument/2006/relationships/image" Target="../media/image22.png"/><Relationship Id="rId12" Type="http://schemas.openxmlformats.org/officeDocument/2006/relationships/hyperlink" Target="http://www.superhosting.bg/" TargetMode="External"/><Relationship Id="rId17" Type="http://schemas.openxmlformats.org/officeDocument/2006/relationships/image" Target="../media/image27.png"/><Relationship Id="rId2" Type="http://schemas.openxmlformats.org/officeDocument/2006/relationships/notesSlide" Target="../notesSlides/notesSlide25.xml"/><Relationship Id="rId16" Type="http://schemas.openxmlformats.org/officeDocument/2006/relationships/hyperlink" Target="http://www.softwaregroup-bg.com/" TargetMode="External"/><Relationship Id="rId1" Type="http://schemas.openxmlformats.org/officeDocument/2006/relationships/slideLayout" Target="../slideLayouts/slideLayout5.xml"/><Relationship Id="rId6" Type="http://schemas.openxmlformats.org/officeDocument/2006/relationships/hyperlink" Target="http://smartit.bg/" TargetMode="External"/><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6.png"/><Relationship Id="rId10" Type="http://schemas.openxmlformats.org/officeDocument/2006/relationships/hyperlink" Target="http://www.infragistics.com/" TargetMode="External"/><Relationship Id="rId19" Type="http://schemas.openxmlformats.org/officeDocument/2006/relationships/image" Target="../media/image28.png"/><Relationship Id="rId4" Type="http://schemas.openxmlformats.org/officeDocument/2006/relationships/hyperlink" Target="http://xs-software.com/" TargetMode="External"/><Relationship Id="rId9" Type="http://schemas.openxmlformats.org/officeDocument/2006/relationships/image" Target="../media/image23.png"/><Relationship Id="rId14" Type="http://schemas.openxmlformats.org/officeDocument/2006/relationships/hyperlink" Target="http://www.telenor.b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creativecommons.org/licenses/by-nc-sa/3.0/deed.en_US" TargetMode="External"/><Relationship Id="rId5" Type="http://schemas.openxmlformats.org/officeDocument/2006/relationships/hyperlink" Target="http://telerikacademy.com/Courses/Courses/Details/185" TargetMode="Externa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oftuni.org/" TargetMode="External"/><Relationship Id="rId7" Type="http://schemas.openxmlformats.org/officeDocument/2006/relationships/image" Target="../media/image29.png"/><Relationship Id="rId12"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hyperlink" Target="http://forum.softuni.bg/" TargetMode="External"/><Relationship Id="rId11" Type="http://schemas.openxmlformats.org/officeDocument/2006/relationships/image" Target="../media/image31.png"/><Relationship Id="rId5" Type="http://schemas.openxmlformats.org/officeDocument/2006/relationships/hyperlink" Target="https://www.facebook.com/SoftwareUniversity" TargetMode="External"/><Relationship Id="rId10" Type="http://schemas.openxmlformats.org/officeDocument/2006/relationships/image" Target="../media/image30.png"/><Relationship Id="rId4" Type="http://schemas.openxmlformats.org/officeDocument/2006/relationships/hyperlink" Target="http://softuni.bg/" TargetMode="External"/><Relationship Id="rId9" Type="http://schemas.openxmlformats.org/officeDocument/2006/relationships/hyperlink" Target="http://www.facebook.com/SoftwareUniversit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judge.softuni.bg/Contests/Practice/Index/296#18"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judge.softuni.bg/Contests/Practice/Index/296#18"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579812" y="457200"/>
            <a:ext cx="7910299" cy="1476352"/>
          </a:xfrm>
        </p:spPr>
        <p:txBody>
          <a:bodyPr/>
          <a:lstStyle/>
          <a:p>
            <a:r>
              <a:rPr lang="en-US" dirty="0"/>
              <a:t>Data Aggregation</a:t>
            </a:r>
          </a:p>
        </p:txBody>
      </p:sp>
      <p:sp>
        <p:nvSpPr>
          <p:cNvPr id="6" name="Subtitle 5"/>
          <p:cNvSpPr>
            <a:spLocks noGrp="1"/>
          </p:cNvSpPr>
          <p:nvPr>
            <p:ph type="subTitle" idx="1"/>
          </p:nvPr>
        </p:nvSpPr>
        <p:spPr>
          <a:xfrm>
            <a:off x="3579812" y="1703845"/>
            <a:ext cx="7910299" cy="1311301"/>
          </a:xfrm>
        </p:spPr>
        <p:txBody>
          <a:bodyPr>
            <a:normAutofit/>
          </a:bodyPr>
          <a:lstStyle/>
          <a:p>
            <a:r>
              <a:rPr lang="en-US" dirty="0">
                <a:solidFill>
                  <a:srgbClr val="F2A244"/>
                </a:solidFill>
              </a:rPr>
              <a:t>How to get data insights?</a:t>
            </a:r>
          </a:p>
          <a:p>
            <a:endParaRPr lang="en-US" dirty="0"/>
          </a:p>
        </p:txBody>
      </p:sp>
      <p:sp>
        <p:nvSpPr>
          <p:cNvPr id="7" name="Text Placeholder 6"/>
          <p:cNvSpPr>
            <a:spLocks noGrp="1"/>
          </p:cNvSpPr>
          <p:nvPr>
            <p:ph type="body" sz="quarter" idx="10"/>
          </p:nvPr>
        </p:nvSpPr>
        <p:spPr>
          <a:xfrm>
            <a:off x="684212" y="4410539"/>
            <a:ext cx="3187613" cy="525135"/>
          </a:xfrm>
        </p:spPr>
        <p:txBody>
          <a:bodyPr/>
          <a:lstStyle/>
          <a:p>
            <a:r>
              <a:rPr lang="en-US" noProof="1"/>
              <a:t>SoftUni</a:t>
            </a:r>
            <a:r>
              <a:rPr lang="en-US" dirty="0"/>
              <a:t> Team</a:t>
            </a:r>
          </a:p>
        </p:txBody>
      </p:sp>
      <p:sp>
        <p:nvSpPr>
          <p:cNvPr id="8" name="Text Placeholder 7"/>
          <p:cNvSpPr>
            <a:spLocks noGrp="1"/>
          </p:cNvSpPr>
          <p:nvPr>
            <p:ph type="body" sz="quarter" idx="13"/>
          </p:nvPr>
        </p:nvSpPr>
        <p:spPr>
          <a:xfrm>
            <a:off x="684213" y="4880438"/>
            <a:ext cx="3187614" cy="444343"/>
          </a:xfrm>
        </p:spPr>
        <p:txBody>
          <a:bodyPr/>
          <a:lstStyle/>
          <a:p>
            <a:r>
              <a:rPr lang="en-US" dirty="0"/>
              <a:t>Technical Trainers</a:t>
            </a:r>
          </a:p>
        </p:txBody>
      </p:sp>
      <p:sp>
        <p:nvSpPr>
          <p:cNvPr id="11" name="Text Placeholder 10"/>
          <p:cNvSpPr>
            <a:spLocks noGrp="1"/>
          </p:cNvSpPr>
          <p:nvPr>
            <p:ph type="body" sz="quarter" idx="17"/>
          </p:nvPr>
        </p:nvSpPr>
        <p:spPr>
          <a:xfrm>
            <a:off x="684212" y="5641061"/>
            <a:ext cx="3187613" cy="363552"/>
          </a:xfrm>
        </p:spPr>
        <p:txBody>
          <a:bodyPr/>
          <a:lstStyle/>
          <a:p>
            <a:r>
              <a:rPr lang="en-US" dirty="0"/>
              <a:t>Software University</a:t>
            </a:r>
          </a:p>
        </p:txBody>
      </p:sp>
      <p:sp>
        <p:nvSpPr>
          <p:cNvPr id="12" name="Text Placeholder 11"/>
          <p:cNvSpPr>
            <a:spLocks noGrp="1"/>
          </p:cNvSpPr>
          <p:nvPr>
            <p:ph type="body" sz="quarter" idx="18"/>
          </p:nvPr>
        </p:nvSpPr>
        <p:spPr>
          <a:xfrm>
            <a:off x="684212" y="5982223"/>
            <a:ext cx="3187613" cy="331235"/>
          </a:xfrm>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45783" y="3219091"/>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3" name="Picture 12" descr="http://softuni.bg" title="SoftUni Code Wizar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579812" y="3968769"/>
            <a:ext cx="2133598" cy="2341486"/>
          </a:xfrm>
          <a:prstGeom prst="rect">
            <a:avLst/>
          </a:prstGeom>
        </p:spPr>
      </p:pic>
      <p:sp>
        <p:nvSpPr>
          <p:cNvPr id="15" name="TextBox 14"/>
          <p:cNvSpPr txBox="1"/>
          <p:nvPr/>
        </p:nvSpPr>
        <p:spPr>
          <a:xfrm rot="576164">
            <a:off x="4756036" y="4057279"/>
            <a:ext cx="2500493" cy="409023"/>
          </a:xfrm>
          <a:prstGeom prst="rect">
            <a:avLst/>
          </a:prstGeom>
          <a:noFill/>
        </p:spPr>
        <p:txBody>
          <a:bodyPr wrap="none" rtlCol="0">
            <a:spAutoFit/>
          </a:bodyPr>
          <a:lstStyle/>
          <a:p>
            <a:pPr algn="ctr">
              <a:lnSpc>
                <a:spcPct val="85000"/>
              </a:lnSpc>
            </a:pPr>
            <a:r>
              <a:rPr lang="en-US" b="1" spc="50" dirty="0">
                <a:ln w="9525" cmpd="sng">
                  <a:solidFill>
                    <a:srgbClr val="FFA72A"/>
                  </a:solidFill>
                  <a:prstDash val="solid"/>
                </a:ln>
                <a:solidFill>
                  <a:srgbClr val="FFF0D9"/>
                </a:solidFill>
                <a:effectLst>
                  <a:glow rad="38100">
                    <a:schemeClr val="accent1">
                      <a:alpha val="40000"/>
                    </a:schemeClr>
                  </a:glow>
                </a:effectLst>
              </a:rPr>
              <a:t>Data Aggregation</a:t>
            </a:r>
          </a:p>
        </p:txBody>
      </p:sp>
      <p:pic>
        <p:nvPicPr>
          <p:cNvPr id="17" name="Picture 16" descr="http://softuni.org" title="Software University Foundation">
            <a:hlinkClick r:id="rId7" tooltip="Software University Foundation"/>
          </p:cNvPr>
          <p:cNvPicPr>
            <a:picLocks noChangeAspect="1"/>
          </p:cNvPicPr>
          <p:nvPr/>
        </p:nvPicPr>
        <p:blipFill rotWithShape="1">
          <a:blip r:embed="rId8" cstate="print">
            <a:extLst>
              <a:ext uri="{28A0092B-C50C-407E-A947-70E740481C1C}">
                <a14:useLocalDpi xmlns:a14="http://schemas.microsoft.com/office/drawing/2010/main"/>
              </a:ext>
            </a:extLst>
          </a:blip>
          <a:srcRect l="-5359" t="-15226" r="-5359" b="-15226"/>
          <a:stretch/>
        </p:blipFill>
        <p:spPr>
          <a:xfrm>
            <a:off x="745783" y="2057400"/>
            <a:ext cx="2175525" cy="838552"/>
          </a:xfrm>
          <a:prstGeom prst="roundRect">
            <a:avLst>
              <a:gd name="adj" fmla="val 3940"/>
            </a:avLst>
          </a:prstGeom>
          <a:solidFill>
            <a:srgbClr val="231F20">
              <a:alpha val="50000"/>
            </a:srgbClr>
          </a:solidFill>
          <a:ln>
            <a:solidFill>
              <a:schemeClr val="accent1">
                <a:lumMod val="75000"/>
                <a:alpha val="40000"/>
              </a:schemeClr>
            </a:solidFill>
          </a:ln>
        </p:spPr>
      </p:pic>
      <p:pic>
        <p:nvPicPr>
          <p:cNvPr id="14" name="Picture 2" descr="Image result for databas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6487" y="2879018"/>
            <a:ext cx="3112143" cy="31121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funne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67767" y="4576493"/>
            <a:ext cx="1514698" cy="1514698"/>
          </a:xfrm>
          <a:prstGeom prst="rect">
            <a:avLst/>
          </a:prstGeom>
          <a:noFill/>
          <a:extLst>
            <a:ext uri="{909E8E84-426E-40DD-AFC4-6F175D3DCCD1}">
              <a14:hiddenFill xmlns:a14="http://schemas.microsoft.com/office/drawing/2010/main">
                <a:solidFill>
                  <a:srgbClr val="FFFFFF"/>
                </a:solidFill>
              </a14:hiddenFill>
            </a:ext>
          </a:extLst>
        </p:spPr>
      </p:pic>
      <p:pic>
        <p:nvPicPr>
          <p:cNvPr id="18" name="Картина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18826" y="4386442"/>
            <a:ext cx="1604719" cy="1604719"/>
          </a:xfrm>
          <a:prstGeom prst="rect">
            <a:avLst/>
          </a:prstGeom>
        </p:spPr>
      </p:pic>
      <p:pic>
        <p:nvPicPr>
          <p:cNvPr id="19" name="Картина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92643" y="5049880"/>
            <a:ext cx="920206" cy="920206"/>
          </a:xfrm>
          <a:prstGeom prst="rect">
            <a:avLst/>
          </a:prstGeom>
        </p:spPr>
      </p:pic>
      <p:pic>
        <p:nvPicPr>
          <p:cNvPr id="20" name="Картина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36743" y="5382051"/>
            <a:ext cx="752211" cy="752211"/>
          </a:xfrm>
          <a:prstGeom prst="rect">
            <a:avLst/>
          </a:prstGeom>
        </p:spPr>
      </p:pic>
    </p:spTree>
    <p:extLst>
      <p:ext uri="{BB962C8B-B14F-4D97-AF65-F5344CB8AC3E}">
        <p14:creationId xmlns:p14="http://schemas.microsoft.com/office/powerpoint/2010/main" val="32153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75540" y="4876800"/>
            <a:ext cx="8938472" cy="820600"/>
          </a:xfrm>
        </p:spPr>
        <p:txBody>
          <a:bodyPr/>
          <a:lstStyle/>
          <a:p>
            <a:r>
              <a:rPr lang="en-US" dirty="0"/>
              <a:t>Aggregate Functions</a:t>
            </a:r>
          </a:p>
        </p:txBody>
      </p:sp>
      <p:sp>
        <p:nvSpPr>
          <p:cNvPr id="6" name="Text Placeholder 5"/>
          <p:cNvSpPr>
            <a:spLocks noGrp="1"/>
          </p:cNvSpPr>
          <p:nvPr>
            <p:ph type="body" idx="1"/>
          </p:nvPr>
        </p:nvSpPr>
        <p:spPr>
          <a:xfrm>
            <a:off x="1575540" y="5754968"/>
            <a:ext cx="8938472" cy="719034"/>
          </a:xfrm>
        </p:spPr>
        <p:txBody>
          <a:bodyPr/>
          <a:lstStyle/>
          <a:p>
            <a:r>
              <a:rPr lang="en-US" dirty="0">
                <a:solidFill>
                  <a:srgbClr val="F0A22E"/>
                </a:solidFill>
              </a:rPr>
              <a:t>COUNT, SUM, MAX, MIN, AVG…</a:t>
            </a:r>
          </a:p>
        </p:txBody>
      </p:sp>
      <p:pic>
        <p:nvPicPr>
          <p:cNvPr id="50" name="Picture 2" descr="Image result for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4212" y="1219200"/>
            <a:ext cx="3327952" cy="33279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8762" y="3158574"/>
            <a:ext cx="1553402" cy="1553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870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Контейнер за съдържание 4"/>
          <p:cNvSpPr>
            <a:spLocks noGrp="1"/>
          </p:cNvSpPr>
          <p:nvPr>
            <p:ph idx="1"/>
          </p:nvPr>
        </p:nvSpPr>
        <p:spPr>
          <a:xfrm>
            <a:off x="190413" y="1151121"/>
            <a:ext cx="11804822" cy="2509336"/>
          </a:xfrm>
        </p:spPr>
        <p:txBody>
          <a:bodyPr bIns="0">
            <a:spAutoFit/>
          </a:bodyPr>
          <a:lstStyle/>
          <a:p>
            <a:r>
              <a:rPr lang="en-US" dirty="0"/>
              <a:t>Used to operate over </a:t>
            </a:r>
            <a:r>
              <a:rPr lang="en-US" dirty="0">
                <a:solidFill>
                  <a:srgbClr val="F3CD60"/>
                </a:solidFill>
              </a:rPr>
              <a:t>one</a:t>
            </a:r>
            <a:r>
              <a:rPr lang="en-US" dirty="0"/>
              <a:t> or </a:t>
            </a:r>
            <a:r>
              <a:rPr lang="en-US" dirty="0">
                <a:solidFill>
                  <a:srgbClr val="F3CD60"/>
                </a:solidFill>
              </a:rPr>
              <a:t>more</a:t>
            </a:r>
            <a:r>
              <a:rPr lang="en-US" dirty="0"/>
              <a:t> groups performing </a:t>
            </a:r>
            <a:r>
              <a:rPr lang="en-US" dirty="0">
                <a:solidFill>
                  <a:srgbClr val="F3CD60"/>
                </a:solidFill>
              </a:rPr>
              <a:t>data</a:t>
            </a:r>
            <a:r>
              <a:rPr lang="en-US" dirty="0"/>
              <a:t> </a:t>
            </a:r>
            <a:r>
              <a:rPr lang="en-US" dirty="0">
                <a:solidFill>
                  <a:srgbClr val="F3CD60"/>
                </a:solidFill>
              </a:rPr>
              <a:t>analysis</a:t>
            </a:r>
            <a:r>
              <a:rPr lang="en-US" dirty="0"/>
              <a:t> on every one</a:t>
            </a:r>
          </a:p>
          <a:p>
            <a:pPr lvl="1"/>
            <a:r>
              <a:rPr lang="en-US" dirty="0"/>
              <a:t>MIN, MAX, AVG, COUNT etc.</a:t>
            </a:r>
          </a:p>
          <a:p>
            <a:r>
              <a:rPr lang="en-US" dirty="0"/>
              <a:t>They usually </a:t>
            </a:r>
            <a:r>
              <a:rPr lang="en-US" dirty="0">
                <a:solidFill>
                  <a:srgbClr val="F3CD60"/>
                </a:solidFill>
              </a:rPr>
              <a:t>ignore</a:t>
            </a:r>
            <a:r>
              <a:rPr lang="en-US" dirty="0"/>
              <a:t> </a:t>
            </a:r>
            <a:r>
              <a:rPr lang="en-US" b="1" dirty="0">
                <a:latin typeface="Consolas" panose="020B0609020204030204" pitchFamily="49" charset="0"/>
              </a:rPr>
              <a:t>NULL</a:t>
            </a:r>
            <a:r>
              <a:rPr lang="en-US" dirty="0"/>
              <a:t> values</a:t>
            </a:r>
          </a:p>
        </p:txBody>
      </p:sp>
      <p:sp>
        <p:nvSpPr>
          <p:cNvPr id="4" name="Заглавие 3"/>
          <p:cNvSpPr>
            <a:spLocks noGrp="1"/>
          </p:cNvSpPr>
          <p:nvPr>
            <p:ph type="title"/>
          </p:nvPr>
        </p:nvSpPr>
        <p:spPr/>
        <p:txBody>
          <a:bodyPr/>
          <a:lstStyle/>
          <a:p>
            <a:r>
              <a:rPr lang="en-US" dirty="0"/>
              <a:t>Aggregate Functions</a:t>
            </a:r>
          </a:p>
        </p:txBody>
      </p:sp>
      <p:sp>
        <p:nvSpPr>
          <p:cNvPr id="6" name="Rectangle 9"/>
          <p:cNvSpPr>
            <a:spLocks noChangeArrowheads="1"/>
          </p:cNvSpPr>
          <p:nvPr/>
        </p:nvSpPr>
        <p:spPr bwMode="auto">
          <a:xfrm>
            <a:off x="374511" y="3939210"/>
            <a:ext cx="7239000" cy="2187879"/>
          </a:xfrm>
          <a:prstGeom prst="rect">
            <a:avLst/>
          </a:prstGeom>
          <a:solidFill>
            <a:schemeClr val="accent5">
              <a:lumMod val="40000"/>
              <a:lumOff val="60000"/>
              <a:alpha val="20000"/>
            </a:schemeClr>
          </a:solidFill>
          <a:ln w="12700">
            <a:solidFill>
              <a:schemeClr val="accent5">
                <a:lumMod val="40000"/>
                <a:lumOff val="60000"/>
              </a:schemeClr>
            </a:solidFill>
          </a:ln>
        </p:spPr>
        <p:txBody>
          <a:bodyPr vert="horz" wrap="square" lIns="144000" tIns="108000" rIns="144000" bIns="108000" rtlCol="0">
            <a:spAutoFit/>
          </a:bodyPr>
          <a:lstStyle/>
          <a:p>
            <a:r>
              <a:rPr lang="en-US" sz="3200" b="1" noProof="1">
                <a:solidFill>
                  <a:schemeClr val="tx2"/>
                </a:solidFill>
                <a:latin typeface="Consolas" panose="020B0609020204030204" pitchFamily="49" charset="0"/>
              </a:rPr>
              <a:t>SELECT</a:t>
            </a:r>
            <a:r>
              <a:rPr lang="en-US" sz="3200" noProof="1">
                <a:solidFill>
                  <a:schemeClr val="tx2"/>
                </a:solidFill>
                <a:latin typeface="Consolas" panose="020B0609020204030204" pitchFamily="49" charset="0"/>
              </a:rPr>
              <a:t> e.`department_id`, </a:t>
            </a:r>
          </a:p>
          <a:p>
            <a:r>
              <a:rPr lang="en-US" sz="3200" b="1" noProof="1">
                <a:solidFill>
                  <a:schemeClr val="tx2"/>
                </a:solidFill>
                <a:latin typeface="Consolas" panose="020B0609020204030204" pitchFamily="49" charset="0"/>
              </a:rPr>
              <a:t> </a:t>
            </a:r>
            <a:r>
              <a:rPr lang="en-US" sz="3200" b="1" noProof="1">
                <a:solidFill>
                  <a:srgbClr val="F3CD60"/>
                </a:solidFill>
                <a:latin typeface="Consolas" panose="020B0609020204030204" pitchFamily="49" charset="0"/>
              </a:rPr>
              <a:t>MIN</a:t>
            </a:r>
            <a:r>
              <a:rPr lang="en-US" sz="3200" noProof="1">
                <a:solidFill>
                  <a:schemeClr val="tx2"/>
                </a:solidFill>
                <a:latin typeface="Consolas" panose="020B0609020204030204" pitchFamily="49" charset="0"/>
              </a:rPr>
              <a:t>(e.`salary`) </a:t>
            </a:r>
            <a:r>
              <a:rPr lang="en-US" sz="3200" b="1" noProof="1">
                <a:solidFill>
                  <a:schemeClr val="tx2"/>
                </a:solidFill>
                <a:latin typeface="Consolas" panose="020B0609020204030204" pitchFamily="49" charset="0"/>
              </a:rPr>
              <a:t>AS</a:t>
            </a:r>
            <a:r>
              <a:rPr lang="en-US" sz="3200" noProof="1">
                <a:solidFill>
                  <a:schemeClr val="tx2"/>
                </a:solidFill>
                <a:latin typeface="Consolas" panose="020B0609020204030204" pitchFamily="49" charset="0"/>
              </a:rPr>
              <a:t> 'MinSalary'</a:t>
            </a:r>
          </a:p>
          <a:p>
            <a:r>
              <a:rPr lang="en-GB" sz="3200" b="1" dirty="0">
                <a:solidFill>
                  <a:schemeClr val="tx2"/>
                </a:solidFill>
                <a:latin typeface="Consolas" panose="020B0609020204030204" pitchFamily="49" charset="0"/>
              </a:rPr>
              <a:t>FROM</a:t>
            </a:r>
            <a:r>
              <a:rPr lang="en-GB" sz="3200" dirty="0">
                <a:solidFill>
                  <a:schemeClr val="tx2"/>
                </a:solidFill>
                <a:latin typeface="Consolas" panose="020B0609020204030204" pitchFamily="49" charset="0"/>
              </a:rPr>
              <a:t> `employees` </a:t>
            </a:r>
            <a:r>
              <a:rPr lang="en-GB" sz="3200" b="1" dirty="0">
                <a:solidFill>
                  <a:schemeClr val="tx2"/>
                </a:solidFill>
                <a:latin typeface="Consolas" panose="020B0609020204030204" pitchFamily="49" charset="0"/>
              </a:rPr>
              <a:t>AS</a:t>
            </a:r>
            <a:r>
              <a:rPr lang="en-GB" sz="3200" dirty="0">
                <a:solidFill>
                  <a:schemeClr val="tx2"/>
                </a:solidFill>
                <a:latin typeface="Consolas" panose="020B0609020204030204" pitchFamily="49" charset="0"/>
              </a:rPr>
              <a:t> e</a:t>
            </a:r>
          </a:p>
          <a:p>
            <a:r>
              <a:rPr lang="en-GB" sz="3200" b="1" dirty="0">
                <a:solidFill>
                  <a:schemeClr val="tx2"/>
                </a:solidFill>
                <a:latin typeface="Consolas" panose="020B0609020204030204" pitchFamily="49" charset="0"/>
              </a:rPr>
              <a:t>GROUP</a:t>
            </a:r>
            <a:r>
              <a:rPr lang="en-GB" sz="3200" dirty="0">
                <a:solidFill>
                  <a:schemeClr val="tx2"/>
                </a:solidFill>
                <a:latin typeface="Consolas" panose="020B0609020204030204" pitchFamily="49" charset="0"/>
              </a:rPr>
              <a:t> </a:t>
            </a:r>
            <a:r>
              <a:rPr lang="en-GB" sz="3200" b="1" dirty="0">
                <a:solidFill>
                  <a:schemeClr val="tx2"/>
                </a:solidFill>
                <a:latin typeface="Consolas" panose="020B0609020204030204" pitchFamily="49" charset="0"/>
              </a:rPr>
              <a:t>BY</a:t>
            </a:r>
            <a:r>
              <a:rPr lang="en-GB" sz="3200" dirty="0">
                <a:solidFill>
                  <a:schemeClr val="tx2"/>
                </a:solidFill>
                <a:latin typeface="Consolas" panose="020B0609020204030204" pitchFamily="49" charset="0"/>
              </a:rPr>
              <a:t> </a:t>
            </a:r>
            <a:r>
              <a:rPr lang="en-US" sz="3200" noProof="1">
                <a:solidFill>
                  <a:schemeClr val="tx2"/>
                </a:solidFill>
                <a:latin typeface="Consolas" panose="020B0609020204030204" pitchFamily="49" charset="0"/>
              </a:rPr>
              <a:t>e.`department_id`;</a:t>
            </a:r>
          </a:p>
        </p:txBody>
      </p:sp>
      <p:sp>
        <p:nvSpPr>
          <p:cNvPr id="15" name="Стрелка надясно 14"/>
          <p:cNvSpPr/>
          <p:nvPr/>
        </p:nvSpPr>
        <p:spPr>
          <a:xfrm>
            <a:off x="7888370" y="4804550"/>
            <a:ext cx="533400" cy="457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 name="Picture 1"/>
          <p:cNvPicPr>
            <a:picLocks noChangeAspect="1"/>
          </p:cNvPicPr>
          <p:nvPr/>
        </p:nvPicPr>
        <p:blipFill>
          <a:blip r:embed="rId3"/>
          <a:stretch>
            <a:fillRect/>
          </a:stretch>
        </p:blipFill>
        <p:spPr>
          <a:xfrm>
            <a:off x="8696629" y="3932584"/>
            <a:ext cx="3184201" cy="2194505"/>
          </a:xfrm>
          <a:prstGeom prst="rect">
            <a:avLst/>
          </a:prstGeom>
        </p:spPr>
      </p:pic>
    </p:spTree>
    <p:extLst>
      <p:ext uri="{BB962C8B-B14F-4D97-AF65-F5344CB8AC3E}">
        <p14:creationId xmlns:p14="http://schemas.microsoft.com/office/powerpoint/2010/main" val="248576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1"/>
          <p:cNvSpPr/>
          <p:nvPr/>
        </p:nvSpPr>
        <p:spPr>
          <a:xfrm>
            <a:off x="7438449" y="3713051"/>
            <a:ext cx="4267200" cy="39319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Rectangle 12"/>
          <p:cNvSpPr/>
          <p:nvPr/>
        </p:nvSpPr>
        <p:spPr>
          <a:xfrm>
            <a:off x="7434139" y="4122837"/>
            <a:ext cx="4271509" cy="389515"/>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8" name="Rectangle 13"/>
          <p:cNvSpPr/>
          <p:nvPr/>
        </p:nvSpPr>
        <p:spPr>
          <a:xfrm>
            <a:off x="7458420" y="4532780"/>
            <a:ext cx="4270115" cy="37741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465922" name="Rectangle 2"/>
          <p:cNvSpPr>
            <a:spLocks noGrp="1" noChangeArrowheads="1"/>
          </p:cNvSpPr>
          <p:nvPr>
            <p:ph type="title"/>
          </p:nvPr>
        </p:nvSpPr>
        <p:spPr>
          <a:xfrm>
            <a:off x="188815" y="40341"/>
            <a:ext cx="9577597" cy="1110780"/>
          </a:xfrm>
        </p:spPr>
        <p:txBody>
          <a:bodyPr/>
          <a:lstStyle/>
          <a:p>
            <a:r>
              <a:rPr lang="en-US" dirty="0">
                <a:latin typeface="Consolas" panose="020B0609020204030204" pitchFamily="49" charset="0"/>
              </a:rPr>
              <a:t>COUNT</a:t>
            </a:r>
            <a:endParaRPr lang="bg-BG" dirty="0">
              <a:latin typeface="Consolas" panose="020B0609020204030204" pitchFamily="49" charset="0"/>
            </a:endParaRPr>
          </a:p>
        </p:txBody>
      </p:sp>
      <p:sp>
        <p:nvSpPr>
          <p:cNvPr id="9" name="Content Placeholder 2"/>
          <p:cNvSpPr>
            <a:spLocks noGrp="1"/>
          </p:cNvSpPr>
          <p:nvPr>
            <p:ph idx="1"/>
          </p:nvPr>
        </p:nvSpPr>
        <p:spPr>
          <a:xfrm>
            <a:off x="218641" y="1151121"/>
            <a:ext cx="11804822" cy="5570355"/>
          </a:xfrm>
        </p:spPr>
        <p:txBody>
          <a:bodyPr/>
          <a:lstStyle/>
          <a:p>
            <a:pPr>
              <a:lnSpc>
                <a:spcPct val="100000"/>
              </a:lnSpc>
            </a:pPr>
            <a:r>
              <a:rPr lang="en-US" sz="3200" b="1" dirty="0">
                <a:solidFill>
                  <a:srgbClr val="F3CD60"/>
                </a:solidFill>
                <a:latin typeface="Consolas" panose="020B0609020204030204" pitchFamily="49" charset="0"/>
              </a:rPr>
              <a:t>COUNT</a:t>
            </a:r>
            <a:r>
              <a:rPr lang="en-US" sz="3200" b="1" dirty="0"/>
              <a:t> -</a:t>
            </a:r>
            <a:r>
              <a:rPr lang="en-US" sz="3200" dirty="0"/>
              <a:t> counts the values (not nulls) in one or more columns based on grouping criteria</a:t>
            </a:r>
            <a:endParaRPr lang="en-US" sz="3100" dirty="0"/>
          </a:p>
        </p:txBody>
      </p:sp>
      <p:sp>
        <p:nvSpPr>
          <p:cNvPr id="18" name="Rectangle 13"/>
          <p:cNvSpPr/>
          <p:nvPr/>
        </p:nvSpPr>
        <p:spPr>
          <a:xfrm>
            <a:off x="389523" y="5230943"/>
            <a:ext cx="5567086" cy="4184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0" name="Rectangle 12"/>
          <p:cNvSpPr/>
          <p:nvPr/>
        </p:nvSpPr>
        <p:spPr>
          <a:xfrm>
            <a:off x="364607" y="4010372"/>
            <a:ext cx="5592002" cy="1247427"/>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 name="Rectangle 1"/>
          <p:cNvSpPr/>
          <p:nvPr/>
        </p:nvSpPr>
        <p:spPr>
          <a:xfrm>
            <a:off x="369623" y="3200400"/>
            <a:ext cx="5586986" cy="80997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 name="Right Arrow 15"/>
          <p:cNvSpPr/>
          <p:nvPr/>
        </p:nvSpPr>
        <p:spPr>
          <a:xfrm rot="1884745">
            <a:off x="6415275" y="3598192"/>
            <a:ext cx="717577" cy="242987"/>
          </a:xfrm>
          <a:prstGeom prst="rightArrow">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3" name="Right Arrow 17"/>
          <p:cNvSpPr/>
          <p:nvPr/>
        </p:nvSpPr>
        <p:spPr>
          <a:xfrm rot="20185644">
            <a:off x="6403055" y="4419128"/>
            <a:ext cx="717577" cy="242987"/>
          </a:xfrm>
          <a:prstGeom prst="rightArrow">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4" name="Right Arrow 18"/>
          <p:cNvSpPr/>
          <p:nvPr/>
        </p:nvSpPr>
        <p:spPr>
          <a:xfrm rot="19000881">
            <a:off x="6541243" y="5086876"/>
            <a:ext cx="717577" cy="242987"/>
          </a:xfrm>
          <a:prstGeom prst="rightArrow">
            <a:avLst/>
          </a:prstGeom>
          <a:solidFill>
            <a:srgbClr val="F3BE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aphicFrame>
        <p:nvGraphicFramePr>
          <p:cNvPr id="25" name="Group 49"/>
          <p:cNvGraphicFramePr>
            <a:graphicFrameLocks/>
          </p:cNvGraphicFramePr>
          <p:nvPr>
            <p:extLst>
              <p:ext uri="{D42A27DB-BD31-4B8C-83A1-F6EECF244321}">
                <p14:modId xmlns:p14="http://schemas.microsoft.com/office/powerpoint/2010/main" val="2160239"/>
              </p:ext>
            </p:extLst>
          </p:nvPr>
        </p:nvGraphicFramePr>
        <p:xfrm>
          <a:off x="364607" y="2743200"/>
          <a:ext cx="5592002" cy="2906160"/>
        </p:xfrm>
        <a:graphic>
          <a:graphicData uri="http://schemas.openxmlformats.org/drawingml/2006/table">
            <a:tbl>
              <a:tblPr/>
              <a:tblGrid>
                <a:gridCol w="1453920">
                  <a:extLst>
                    <a:ext uri="{9D8B030D-6E8A-4147-A177-3AD203B41FA5}">
                      <a16:colId xmlns:a16="http://schemas.microsoft.com/office/drawing/2014/main" val="20000"/>
                    </a:ext>
                  </a:extLst>
                </a:gridCol>
                <a:gridCol w="3019681">
                  <a:extLst>
                    <a:ext uri="{9D8B030D-6E8A-4147-A177-3AD203B41FA5}">
                      <a16:colId xmlns:a16="http://schemas.microsoft.com/office/drawing/2014/main" val="20001"/>
                    </a:ext>
                  </a:extLst>
                </a:gridCol>
                <a:gridCol w="1118401">
                  <a:extLst>
                    <a:ext uri="{9D8B030D-6E8A-4147-A177-3AD203B41FA5}">
                      <a16:colId xmlns:a16="http://schemas.microsoft.com/office/drawing/2014/main" val="3282637692"/>
                    </a:ext>
                  </a:extLst>
                </a:gridCol>
              </a:tblGrid>
              <a:tr h="46125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employee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department_name</a:t>
                      </a:r>
                      <a:endParaRPr kumimoji="1" lang="bg-BG"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salary</a:t>
                      </a:r>
                      <a:endParaRPr kumimoji="1" lang="bg-BG"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Adam</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Database Support</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5,000</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1"/>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John</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Database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2"/>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Jane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10,000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3"/>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George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4"/>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Lila</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5"/>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Fred </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Software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6"/>
                  </a:ext>
                </a:extLst>
              </a:tr>
            </a:tbl>
          </a:graphicData>
        </a:graphic>
      </p:graphicFrame>
      <p:graphicFrame>
        <p:nvGraphicFramePr>
          <p:cNvPr id="29" name="Group 49"/>
          <p:cNvGraphicFramePr>
            <a:graphicFrameLocks/>
          </p:cNvGraphicFramePr>
          <p:nvPr>
            <p:extLst>
              <p:ext uri="{D42A27DB-BD31-4B8C-83A1-F6EECF244321}">
                <p14:modId xmlns:p14="http://schemas.microsoft.com/office/powerpoint/2010/main" val="127496112"/>
              </p:ext>
            </p:extLst>
          </p:nvPr>
        </p:nvGraphicFramePr>
        <p:xfrm>
          <a:off x="7456738" y="3246918"/>
          <a:ext cx="4267200" cy="1683705"/>
        </p:xfrm>
        <a:graphic>
          <a:graphicData uri="http://schemas.openxmlformats.org/drawingml/2006/table">
            <a:tbl>
              <a:tblPr/>
              <a:tblGrid>
                <a:gridCol w="2345097">
                  <a:extLst>
                    <a:ext uri="{9D8B030D-6E8A-4147-A177-3AD203B41FA5}">
                      <a16:colId xmlns:a16="http://schemas.microsoft.com/office/drawing/2014/main" val="20000"/>
                    </a:ext>
                  </a:extLst>
                </a:gridCol>
                <a:gridCol w="1922103">
                  <a:extLst>
                    <a:ext uri="{9D8B030D-6E8A-4147-A177-3AD203B41FA5}">
                      <a16:colId xmlns:a16="http://schemas.microsoft.com/office/drawing/2014/main" val="20001"/>
                    </a:ext>
                  </a:extLst>
                </a:gridCol>
              </a:tblGrid>
              <a:tr h="46125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department_name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SalaryCount</a:t>
                      </a:r>
                      <a:endParaRPr kumimoji="1" lang="bg-BG"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Database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2</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1"/>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3</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2"/>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Software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7684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18" grpId="0" animBg="1"/>
      <p:bldP spid="20" grpId="0" animBg="1"/>
      <p:bldP spid="21" grpId="0" animBg="1"/>
      <p:bldP spid="22" grpId="0" animBg="1"/>
      <p:bldP spid="23"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90413" y="1135245"/>
            <a:ext cx="11804822" cy="5570355"/>
          </a:xfrm>
        </p:spPr>
        <p:txBody>
          <a:bodyPr/>
          <a:lstStyle/>
          <a:p>
            <a:pPr>
              <a:lnSpc>
                <a:spcPct val="100000"/>
              </a:lnSpc>
            </a:pPr>
            <a:r>
              <a:rPr lang="en-US" sz="3100" dirty="0"/>
              <a:t>Note that we when we use </a:t>
            </a:r>
            <a:r>
              <a:rPr lang="en-US" sz="3100" b="1" dirty="0">
                <a:solidFill>
                  <a:srgbClr val="F3CD60"/>
                </a:solidFill>
                <a:latin typeface="Consolas" panose="020B0609020204030204" pitchFamily="49" charset="0"/>
              </a:rPr>
              <a:t>COUNT</a:t>
            </a:r>
            <a:r>
              <a:rPr lang="en-US" sz="3100" dirty="0"/>
              <a:t> we will ignore any employee with </a:t>
            </a:r>
            <a:r>
              <a:rPr lang="en-US" sz="3100" b="1" dirty="0">
                <a:solidFill>
                  <a:srgbClr val="F3CD60"/>
                </a:solidFill>
                <a:latin typeface="Consolas" panose="020B0609020204030204" pitchFamily="49" charset="0"/>
              </a:rPr>
              <a:t>NULL</a:t>
            </a:r>
            <a:r>
              <a:rPr lang="en-US" sz="3100" dirty="0"/>
              <a:t> salary.</a:t>
            </a:r>
          </a:p>
        </p:txBody>
      </p:sp>
      <p:sp>
        <p:nvSpPr>
          <p:cNvPr id="10" name="Rectangle 9"/>
          <p:cNvSpPr>
            <a:spLocks noChangeArrowheads="1"/>
          </p:cNvSpPr>
          <p:nvPr/>
        </p:nvSpPr>
        <p:spPr bwMode="auto">
          <a:xfrm>
            <a:off x="814417" y="3212802"/>
            <a:ext cx="10556816" cy="218787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200" b="1" noProof="1">
                <a:solidFill>
                  <a:schemeClr val="tx2"/>
                </a:solidFill>
                <a:latin typeface="Consolas" panose="020B0609020204030204" pitchFamily="49" charset="0"/>
              </a:rPr>
              <a:t>SELECT</a:t>
            </a:r>
            <a:r>
              <a:rPr lang="en-US" sz="3200" noProof="1">
                <a:solidFill>
                  <a:schemeClr val="tx2"/>
                </a:solidFill>
                <a:latin typeface="Consolas" panose="020B0609020204030204" pitchFamily="49" charset="0"/>
              </a:rPr>
              <a:t> e.`department_id`, </a:t>
            </a:r>
          </a:p>
          <a:p>
            <a:r>
              <a:rPr lang="en-US" sz="3200" b="1" dirty="0">
                <a:solidFill>
                  <a:schemeClr val="tx2"/>
                </a:solidFill>
                <a:latin typeface="Consolas" panose="020B0609020204030204" pitchFamily="49" charset="0"/>
              </a:rPr>
              <a:t>  </a:t>
            </a:r>
            <a:r>
              <a:rPr lang="en-US" sz="3200" b="1" dirty="0">
                <a:solidFill>
                  <a:srgbClr val="F3CD60"/>
                </a:solidFill>
                <a:latin typeface="Consolas" panose="020B0609020204030204" pitchFamily="49" charset="0"/>
              </a:rPr>
              <a:t>COUNT</a:t>
            </a:r>
            <a:r>
              <a:rPr lang="en-US" sz="3200" dirty="0">
                <a:solidFill>
                  <a:schemeClr val="tx2"/>
                </a:solidFill>
                <a:latin typeface="Consolas" panose="020B0609020204030204" pitchFamily="49" charset="0"/>
              </a:rPr>
              <a:t>(e.`salary`) </a:t>
            </a:r>
            <a:r>
              <a:rPr lang="en-US" sz="3200" b="1" dirty="0">
                <a:solidFill>
                  <a:schemeClr val="tx2"/>
                </a:solidFill>
                <a:latin typeface="Consolas" panose="020B0609020204030204" pitchFamily="49" charset="0"/>
              </a:rPr>
              <a:t>AS</a:t>
            </a:r>
            <a:r>
              <a:rPr lang="en-US" sz="3200" dirty="0">
                <a:solidFill>
                  <a:schemeClr val="tx2"/>
                </a:solidFill>
                <a:latin typeface="Consolas" panose="020B0609020204030204" pitchFamily="49" charset="0"/>
              </a:rPr>
              <a:t> 'Salary Count'</a:t>
            </a:r>
          </a:p>
          <a:p>
            <a:r>
              <a:rPr lang="en-GB" sz="3200" b="1" dirty="0">
                <a:solidFill>
                  <a:schemeClr val="tx2"/>
                </a:solidFill>
                <a:latin typeface="Consolas" panose="020B0609020204030204" pitchFamily="49" charset="0"/>
              </a:rPr>
              <a:t>FROM</a:t>
            </a:r>
            <a:r>
              <a:rPr lang="en-GB" sz="3200" dirty="0">
                <a:solidFill>
                  <a:schemeClr val="tx2"/>
                </a:solidFill>
                <a:latin typeface="Consolas" panose="020B0609020204030204" pitchFamily="49" charset="0"/>
              </a:rPr>
              <a:t> `employees` </a:t>
            </a:r>
            <a:r>
              <a:rPr lang="en-GB" sz="3200" b="1" dirty="0">
                <a:solidFill>
                  <a:schemeClr val="tx2"/>
                </a:solidFill>
                <a:latin typeface="Consolas" panose="020B0609020204030204" pitchFamily="49" charset="0"/>
              </a:rPr>
              <a:t>AS</a:t>
            </a:r>
            <a:r>
              <a:rPr lang="en-GB" sz="3200" dirty="0">
                <a:solidFill>
                  <a:schemeClr val="tx2"/>
                </a:solidFill>
                <a:latin typeface="Consolas" panose="020B0609020204030204" pitchFamily="49" charset="0"/>
              </a:rPr>
              <a:t> e</a:t>
            </a:r>
          </a:p>
          <a:p>
            <a:r>
              <a:rPr lang="en-GB" sz="3200" b="1" dirty="0">
                <a:solidFill>
                  <a:schemeClr val="tx2"/>
                </a:solidFill>
                <a:latin typeface="Consolas" panose="020B0609020204030204" pitchFamily="49" charset="0"/>
              </a:rPr>
              <a:t>GROUP</a:t>
            </a:r>
            <a:r>
              <a:rPr lang="en-GB" sz="3200" dirty="0">
                <a:solidFill>
                  <a:schemeClr val="tx2"/>
                </a:solidFill>
                <a:latin typeface="Consolas" panose="020B0609020204030204" pitchFamily="49" charset="0"/>
              </a:rPr>
              <a:t> </a:t>
            </a:r>
            <a:r>
              <a:rPr lang="en-GB" sz="3200" b="1" dirty="0">
                <a:solidFill>
                  <a:schemeClr val="tx2"/>
                </a:solidFill>
                <a:latin typeface="Consolas" panose="020B0609020204030204" pitchFamily="49" charset="0"/>
              </a:rPr>
              <a:t>BY</a:t>
            </a:r>
            <a:r>
              <a:rPr lang="en-GB" sz="3200" dirty="0">
                <a:solidFill>
                  <a:schemeClr val="tx2"/>
                </a:solidFill>
                <a:latin typeface="Consolas" panose="020B0609020204030204" pitchFamily="49" charset="0"/>
              </a:rPr>
              <a:t> </a:t>
            </a:r>
            <a:r>
              <a:rPr lang="en-US" sz="3200" noProof="1">
                <a:solidFill>
                  <a:schemeClr val="tx2"/>
                </a:solidFill>
                <a:latin typeface="Consolas" panose="020B0609020204030204" pitchFamily="49" charset="0"/>
              </a:rPr>
              <a:t>e.`department_id`;</a:t>
            </a: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13</a:t>
            </a:fld>
            <a:endParaRPr lang="en-US" dirty="0"/>
          </a:p>
        </p:txBody>
      </p:sp>
      <p:sp>
        <p:nvSpPr>
          <p:cNvPr id="465922" name="Rectangle 2"/>
          <p:cNvSpPr>
            <a:spLocks noGrp="1" noChangeArrowheads="1"/>
          </p:cNvSpPr>
          <p:nvPr>
            <p:ph type="title"/>
          </p:nvPr>
        </p:nvSpPr>
        <p:spPr/>
        <p:txBody>
          <a:bodyPr/>
          <a:lstStyle/>
          <a:p>
            <a:r>
              <a:rPr lang="en-US" dirty="0"/>
              <a:t>COUNT Syntax</a:t>
            </a:r>
            <a:endParaRPr lang="bg-BG" dirty="0"/>
          </a:p>
        </p:txBody>
      </p:sp>
      <p:sp>
        <p:nvSpPr>
          <p:cNvPr id="8" name="AutoShape 7"/>
          <p:cNvSpPr>
            <a:spLocks noChangeArrowheads="1"/>
          </p:cNvSpPr>
          <p:nvPr/>
        </p:nvSpPr>
        <p:spPr bwMode="auto">
          <a:xfrm>
            <a:off x="4010024" y="2083801"/>
            <a:ext cx="2229557" cy="953805"/>
          </a:xfrm>
          <a:prstGeom prst="wedgeRoundRectCallout">
            <a:avLst>
              <a:gd name="adj1" fmla="val -42091"/>
              <a:gd name="adj2" fmla="val 8227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Grouping Column</a:t>
            </a:r>
          </a:p>
        </p:txBody>
      </p:sp>
      <p:sp>
        <p:nvSpPr>
          <p:cNvPr id="12" name="AutoShape 7"/>
          <p:cNvSpPr>
            <a:spLocks noChangeArrowheads="1"/>
          </p:cNvSpPr>
          <p:nvPr/>
        </p:nvSpPr>
        <p:spPr bwMode="auto">
          <a:xfrm>
            <a:off x="4265612" y="5599395"/>
            <a:ext cx="2229557" cy="953805"/>
          </a:xfrm>
          <a:prstGeom prst="wedgeRoundRectCallout">
            <a:avLst>
              <a:gd name="adj1" fmla="val -37789"/>
              <a:gd name="adj2" fmla="val -7590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Grouping Columns</a:t>
            </a:r>
          </a:p>
        </p:txBody>
      </p:sp>
      <p:sp>
        <p:nvSpPr>
          <p:cNvPr id="13" name="AutoShape 7"/>
          <p:cNvSpPr>
            <a:spLocks noChangeArrowheads="1"/>
          </p:cNvSpPr>
          <p:nvPr/>
        </p:nvSpPr>
        <p:spPr bwMode="auto">
          <a:xfrm>
            <a:off x="7974124" y="3002011"/>
            <a:ext cx="2971800" cy="558485"/>
          </a:xfrm>
          <a:prstGeom prst="wedgeRoundRectCallout">
            <a:avLst>
              <a:gd name="adj1" fmla="val -39853"/>
              <a:gd name="adj2" fmla="val 9339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New Column Alias</a:t>
            </a:r>
          </a:p>
        </p:txBody>
      </p:sp>
      <p:sp>
        <p:nvSpPr>
          <p:cNvPr id="11" name="Rectangle: Rounded Corners 23">
            <a:extLst/>
          </p:cNvPr>
          <p:cNvSpPr/>
          <p:nvPr/>
        </p:nvSpPr>
        <p:spPr>
          <a:xfrm>
            <a:off x="2970212" y="3354534"/>
            <a:ext cx="3287659" cy="457200"/>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Rectangle: Rounded Corners 23">
            <a:extLst/>
          </p:cNvPr>
          <p:cNvSpPr/>
          <p:nvPr/>
        </p:nvSpPr>
        <p:spPr>
          <a:xfrm>
            <a:off x="6097863" y="3849541"/>
            <a:ext cx="3120750" cy="457200"/>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Rectangle: Rounded Corners 23">
            <a:extLst/>
          </p:cNvPr>
          <p:cNvSpPr/>
          <p:nvPr/>
        </p:nvSpPr>
        <p:spPr>
          <a:xfrm>
            <a:off x="3417238" y="4807612"/>
            <a:ext cx="3286774" cy="457200"/>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96360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12" grpId="0" animBg="1"/>
      <p:bldP spid="13" grpId="0" animBg="1"/>
      <p:bldP spid="11"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14</a:t>
            </a:fld>
            <a:endParaRPr lang="en-US" dirty="0"/>
          </a:p>
        </p:txBody>
      </p:sp>
      <p:sp>
        <p:nvSpPr>
          <p:cNvPr id="465922" name="Rectangle 2"/>
          <p:cNvSpPr>
            <a:spLocks noGrp="1" noChangeArrowheads="1"/>
          </p:cNvSpPr>
          <p:nvPr>
            <p:ph type="title"/>
          </p:nvPr>
        </p:nvSpPr>
        <p:spPr/>
        <p:txBody>
          <a:bodyPr/>
          <a:lstStyle/>
          <a:p>
            <a:r>
              <a:rPr lang="en-US" dirty="0"/>
              <a:t>SUM</a:t>
            </a:r>
            <a:endParaRPr lang="bg-BG" dirty="0"/>
          </a:p>
        </p:txBody>
      </p:sp>
      <p:sp>
        <p:nvSpPr>
          <p:cNvPr id="10" name="Content Placeholder 2"/>
          <p:cNvSpPr>
            <a:spLocks noGrp="1"/>
          </p:cNvSpPr>
          <p:nvPr>
            <p:ph idx="1"/>
          </p:nvPr>
        </p:nvSpPr>
        <p:spPr>
          <a:xfrm>
            <a:off x="190413" y="1135245"/>
            <a:ext cx="11804822" cy="5570355"/>
          </a:xfrm>
        </p:spPr>
        <p:txBody>
          <a:bodyPr/>
          <a:lstStyle/>
          <a:p>
            <a:pPr>
              <a:lnSpc>
                <a:spcPct val="100000"/>
              </a:lnSpc>
            </a:pPr>
            <a:r>
              <a:rPr lang="en-US" sz="3200" b="1" dirty="0">
                <a:solidFill>
                  <a:srgbClr val="F3CD60"/>
                </a:solidFill>
                <a:latin typeface="Consolas" panose="020B0609020204030204" pitchFamily="49" charset="0"/>
              </a:rPr>
              <a:t>SUM</a:t>
            </a:r>
            <a:r>
              <a:rPr lang="en-US" sz="3200" dirty="0"/>
              <a:t> - sums the values in a column</a:t>
            </a:r>
            <a:endParaRPr lang="en-US" sz="3100" dirty="0"/>
          </a:p>
        </p:txBody>
      </p:sp>
      <p:sp>
        <p:nvSpPr>
          <p:cNvPr id="11" name="Rectangle 13"/>
          <p:cNvSpPr/>
          <p:nvPr/>
        </p:nvSpPr>
        <p:spPr>
          <a:xfrm>
            <a:off x="608012" y="4939832"/>
            <a:ext cx="5567086" cy="4184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Rectangle 12"/>
          <p:cNvSpPr/>
          <p:nvPr/>
        </p:nvSpPr>
        <p:spPr>
          <a:xfrm>
            <a:off x="583096" y="3719261"/>
            <a:ext cx="5592002" cy="1247427"/>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Rectangle 1"/>
          <p:cNvSpPr/>
          <p:nvPr/>
        </p:nvSpPr>
        <p:spPr>
          <a:xfrm>
            <a:off x="588112" y="2909289"/>
            <a:ext cx="5586986" cy="80997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Right Arrow 15"/>
          <p:cNvSpPr/>
          <p:nvPr/>
        </p:nvSpPr>
        <p:spPr>
          <a:xfrm rot="1884745">
            <a:off x="6633764" y="3307081"/>
            <a:ext cx="717577" cy="242987"/>
          </a:xfrm>
          <a:prstGeom prst="rightArrow">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5" name="Right Arrow 17"/>
          <p:cNvSpPr/>
          <p:nvPr/>
        </p:nvSpPr>
        <p:spPr>
          <a:xfrm rot="20185644">
            <a:off x="6621544" y="4128017"/>
            <a:ext cx="717577" cy="242987"/>
          </a:xfrm>
          <a:prstGeom prst="rightArrow">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Right Arrow 18"/>
          <p:cNvSpPr/>
          <p:nvPr/>
        </p:nvSpPr>
        <p:spPr>
          <a:xfrm rot="19000881">
            <a:off x="6633763" y="4795766"/>
            <a:ext cx="717577" cy="242987"/>
          </a:xfrm>
          <a:prstGeom prst="rightArrow">
            <a:avLst/>
          </a:prstGeom>
          <a:solidFill>
            <a:srgbClr val="F3BE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Rectangle 1"/>
          <p:cNvSpPr/>
          <p:nvPr/>
        </p:nvSpPr>
        <p:spPr>
          <a:xfrm>
            <a:off x="7590174" y="3576696"/>
            <a:ext cx="4298346" cy="37572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Rectangle 12"/>
          <p:cNvSpPr/>
          <p:nvPr/>
        </p:nvSpPr>
        <p:spPr>
          <a:xfrm>
            <a:off x="7601909" y="3952416"/>
            <a:ext cx="4286611" cy="45461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9" name="Rectangle 13"/>
          <p:cNvSpPr/>
          <p:nvPr/>
        </p:nvSpPr>
        <p:spPr>
          <a:xfrm>
            <a:off x="7580772" y="4394012"/>
            <a:ext cx="4307748" cy="37741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aphicFrame>
        <p:nvGraphicFramePr>
          <p:cNvPr id="20" name="Group 49"/>
          <p:cNvGraphicFramePr>
            <a:graphicFrameLocks/>
          </p:cNvGraphicFramePr>
          <p:nvPr>
            <p:extLst>
              <p:ext uri="{D42A27DB-BD31-4B8C-83A1-F6EECF244321}">
                <p14:modId xmlns:p14="http://schemas.microsoft.com/office/powerpoint/2010/main" val="2273185755"/>
              </p:ext>
            </p:extLst>
          </p:nvPr>
        </p:nvGraphicFramePr>
        <p:xfrm>
          <a:off x="583096" y="2452089"/>
          <a:ext cx="5592002" cy="2906160"/>
        </p:xfrm>
        <a:graphic>
          <a:graphicData uri="http://schemas.openxmlformats.org/drawingml/2006/table">
            <a:tbl>
              <a:tblPr/>
              <a:tblGrid>
                <a:gridCol w="1453920">
                  <a:extLst>
                    <a:ext uri="{9D8B030D-6E8A-4147-A177-3AD203B41FA5}">
                      <a16:colId xmlns:a16="http://schemas.microsoft.com/office/drawing/2014/main" val="20000"/>
                    </a:ext>
                  </a:extLst>
                </a:gridCol>
                <a:gridCol w="3019681">
                  <a:extLst>
                    <a:ext uri="{9D8B030D-6E8A-4147-A177-3AD203B41FA5}">
                      <a16:colId xmlns:a16="http://schemas.microsoft.com/office/drawing/2014/main" val="20001"/>
                    </a:ext>
                  </a:extLst>
                </a:gridCol>
                <a:gridCol w="1118401">
                  <a:extLst>
                    <a:ext uri="{9D8B030D-6E8A-4147-A177-3AD203B41FA5}">
                      <a16:colId xmlns:a16="http://schemas.microsoft.com/office/drawing/2014/main" val="3282637692"/>
                    </a:ext>
                  </a:extLst>
                </a:gridCol>
              </a:tblGrid>
              <a:tr h="46125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employee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department_name</a:t>
                      </a:r>
                      <a:endParaRPr kumimoji="1" lang="bg-BG"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salary</a:t>
                      </a:r>
                      <a:endParaRPr kumimoji="1" lang="bg-BG"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Adam</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Database Support</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5,000</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1"/>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John</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Database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2"/>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Jane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10,000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3"/>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George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4"/>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Lila</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5"/>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Fred </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Software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6"/>
                  </a:ext>
                </a:extLst>
              </a:tr>
            </a:tbl>
          </a:graphicData>
        </a:graphic>
      </p:graphicFrame>
      <p:graphicFrame>
        <p:nvGraphicFramePr>
          <p:cNvPr id="21" name="Group 49"/>
          <p:cNvGraphicFramePr>
            <a:graphicFrameLocks/>
          </p:cNvGraphicFramePr>
          <p:nvPr>
            <p:extLst>
              <p:ext uri="{D42A27DB-BD31-4B8C-83A1-F6EECF244321}">
                <p14:modId xmlns:p14="http://schemas.microsoft.com/office/powerpoint/2010/main" val="3248580451"/>
              </p:ext>
            </p:extLst>
          </p:nvPr>
        </p:nvGraphicFramePr>
        <p:xfrm>
          <a:off x="7593496" y="3100101"/>
          <a:ext cx="4295024" cy="1683705"/>
        </p:xfrm>
        <a:graphic>
          <a:graphicData uri="http://schemas.openxmlformats.org/drawingml/2006/table">
            <a:tbl>
              <a:tblPr/>
              <a:tblGrid>
                <a:gridCol w="2360389">
                  <a:extLst>
                    <a:ext uri="{9D8B030D-6E8A-4147-A177-3AD203B41FA5}">
                      <a16:colId xmlns:a16="http://schemas.microsoft.com/office/drawing/2014/main" val="20000"/>
                    </a:ext>
                  </a:extLst>
                </a:gridCol>
                <a:gridCol w="1934635">
                  <a:extLst>
                    <a:ext uri="{9D8B030D-6E8A-4147-A177-3AD203B41FA5}">
                      <a16:colId xmlns:a16="http://schemas.microsoft.com/office/drawing/2014/main" val="20001"/>
                    </a:ext>
                  </a:extLst>
                </a:gridCol>
              </a:tblGrid>
              <a:tr h="46125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department_name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total_salary</a:t>
                      </a:r>
                      <a:endParaRPr kumimoji="1" lang="bg-BG"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Database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20,000</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1"/>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30,000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2"/>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Software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1162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23">
            <a:extLst/>
          </p:cNvPr>
          <p:cNvSpPr/>
          <p:nvPr/>
        </p:nvSpPr>
        <p:spPr>
          <a:xfrm>
            <a:off x="3427412" y="4681663"/>
            <a:ext cx="3296357" cy="457200"/>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Content Placeholder 2"/>
          <p:cNvSpPr>
            <a:spLocks noGrp="1"/>
          </p:cNvSpPr>
          <p:nvPr>
            <p:ph idx="1"/>
          </p:nvPr>
        </p:nvSpPr>
        <p:spPr>
          <a:xfrm>
            <a:off x="190413" y="1135245"/>
            <a:ext cx="11804822" cy="5570355"/>
          </a:xfrm>
        </p:spPr>
        <p:txBody>
          <a:bodyPr/>
          <a:lstStyle/>
          <a:p>
            <a:pPr>
              <a:lnSpc>
                <a:spcPct val="100000"/>
              </a:lnSpc>
            </a:pPr>
            <a:r>
              <a:rPr lang="en-US" sz="3200" noProof="1"/>
              <a:t>If any department has no salaries </a:t>
            </a:r>
            <a:r>
              <a:rPr lang="en-US" sz="3200" b="1" noProof="1">
                <a:solidFill>
                  <a:srgbClr val="F3CD60"/>
                </a:solidFill>
                <a:latin typeface="Consolas" panose="020B0609020204030204" pitchFamily="49" charset="0"/>
              </a:rPr>
              <a:t>NULL</a:t>
            </a:r>
            <a:r>
              <a:rPr lang="en-US" sz="3200" noProof="1"/>
              <a:t> will be displayed.</a:t>
            </a:r>
            <a:endParaRPr lang="en-US" sz="3100" noProof="1"/>
          </a:p>
        </p:txBody>
      </p:sp>
      <p:sp>
        <p:nvSpPr>
          <p:cNvPr id="10" name="Rectangle 9"/>
          <p:cNvSpPr>
            <a:spLocks noChangeArrowheads="1"/>
          </p:cNvSpPr>
          <p:nvPr/>
        </p:nvSpPr>
        <p:spPr bwMode="auto">
          <a:xfrm>
            <a:off x="804362" y="3091159"/>
            <a:ext cx="10556816" cy="218787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200" b="1" dirty="0">
                <a:solidFill>
                  <a:schemeClr val="tx2"/>
                </a:solidFill>
                <a:latin typeface="Consolas" panose="020B0609020204030204" pitchFamily="49" charset="0"/>
              </a:rPr>
              <a:t>SELECT</a:t>
            </a:r>
            <a:r>
              <a:rPr lang="en-US" sz="3200" dirty="0">
                <a:solidFill>
                  <a:schemeClr val="tx2"/>
                </a:solidFill>
                <a:latin typeface="Consolas" panose="020B0609020204030204" pitchFamily="49" charset="0"/>
              </a:rPr>
              <a:t> e.`</a:t>
            </a:r>
            <a:r>
              <a:rPr lang="en-US" sz="3200" noProof="1">
                <a:solidFill>
                  <a:schemeClr val="tx2"/>
                </a:solidFill>
                <a:latin typeface="Consolas" panose="020B0609020204030204" pitchFamily="49" charset="0"/>
              </a:rPr>
              <a:t>department_id`</a:t>
            </a:r>
            <a:r>
              <a:rPr lang="en-US" sz="3200" dirty="0">
                <a:solidFill>
                  <a:schemeClr val="tx2"/>
                </a:solidFill>
                <a:latin typeface="Consolas" panose="020B0609020204030204" pitchFamily="49" charset="0"/>
              </a:rPr>
              <a:t>, </a:t>
            </a:r>
            <a:br>
              <a:rPr lang="en-US" sz="3200" dirty="0">
                <a:solidFill>
                  <a:schemeClr val="tx2"/>
                </a:solidFill>
                <a:latin typeface="Consolas" panose="020B0609020204030204" pitchFamily="49" charset="0"/>
              </a:rPr>
            </a:br>
            <a:r>
              <a:rPr lang="en-US" sz="3200" dirty="0">
                <a:solidFill>
                  <a:schemeClr val="tx2"/>
                </a:solidFill>
                <a:latin typeface="Consolas" panose="020B0609020204030204" pitchFamily="49" charset="0"/>
              </a:rPr>
              <a:t>  </a:t>
            </a:r>
            <a:r>
              <a:rPr lang="en-US" sz="3200" b="1" dirty="0">
                <a:solidFill>
                  <a:schemeClr val="tx2">
                    <a:lumMod val="75000"/>
                  </a:schemeClr>
                </a:solidFill>
                <a:latin typeface="Consolas" panose="020B0609020204030204" pitchFamily="49" charset="0"/>
              </a:rPr>
              <a:t>SUM</a:t>
            </a:r>
            <a:r>
              <a:rPr lang="en-US" sz="3200" dirty="0">
                <a:solidFill>
                  <a:schemeClr val="tx2"/>
                </a:solidFill>
                <a:latin typeface="Consolas" panose="020B0609020204030204" pitchFamily="49" charset="0"/>
              </a:rPr>
              <a:t>(e.`salary`) </a:t>
            </a:r>
            <a:r>
              <a:rPr lang="en-US" sz="3200" b="1" dirty="0">
                <a:solidFill>
                  <a:schemeClr val="tx2"/>
                </a:solidFill>
                <a:latin typeface="Consolas" panose="020B0609020204030204" pitchFamily="49" charset="0"/>
              </a:rPr>
              <a:t>AS</a:t>
            </a:r>
            <a:r>
              <a:rPr lang="en-US" sz="3200" dirty="0">
                <a:solidFill>
                  <a:schemeClr val="tx2"/>
                </a:solidFill>
                <a:latin typeface="Consolas" panose="020B0609020204030204" pitchFamily="49" charset="0"/>
              </a:rPr>
              <a:t> 'TotalSalary'</a:t>
            </a:r>
          </a:p>
          <a:p>
            <a:r>
              <a:rPr lang="en-GB" sz="3200" b="1" dirty="0">
                <a:solidFill>
                  <a:schemeClr val="tx2"/>
                </a:solidFill>
                <a:latin typeface="Consolas" panose="020B0609020204030204" pitchFamily="49" charset="0"/>
              </a:rPr>
              <a:t>FROM</a:t>
            </a:r>
            <a:r>
              <a:rPr lang="en-GB" sz="3200" dirty="0">
                <a:solidFill>
                  <a:schemeClr val="tx2"/>
                </a:solidFill>
                <a:latin typeface="Consolas" panose="020B0609020204030204" pitchFamily="49" charset="0"/>
              </a:rPr>
              <a:t> `employees` </a:t>
            </a:r>
            <a:r>
              <a:rPr lang="en-GB" sz="3200" b="1" dirty="0">
                <a:solidFill>
                  <a:schemeClr val="tx2"/>
                </a:solidFill>
                <a:latin typeface="Consolas" panose="020B0609020204030204" pitchFamily="49" charset="0"/>
              </a:rPr>
              <a:t>AS</a:t>
            </a:r>
            <a:r>
              <a:rPr lang="en-GB" sz="3200" dirty="0">
                <a:solidFill>
                  <a:schemeClr val="tx2"/>
                </a:solidFill>
                <a:latin typeface="Consolas" panose="020B0609020204030204" pitchFamily="49" charset="0"/>
              </a:rPr>
              <a:t> e</a:t>
            </a:r>
          </a:p>
          <a:p>
            <a:r>
              <a:rPr lang="en-GB" sz="3200" b="1" dirty="0">
                <a:solidFill>
                  <a:schemeClr val="tx2"/>
                </a:solidFill>
                <a:latin typeface="Consolas" panose="020B0609020204030204" pitchFamily="49" charset="0"/>
              </a:rPr>
              <a:t>GROUP</a:t>
            </a:r>
            <a:r>
              <a:rPr lang="en-GB" sz="3200" dirty="0">
                <a:solidFill>
                  <a:schemeClr val="tx2"/>
                </a:solidFill>
                <a:latin typeface="Consolas" panose="020B0609020204030204" pitchFamily="49" charset="0"/>
              </a:rPr>
              <a:t> </a:t>
            </a:r>
            <a:r>
              <a:rPr lang="en-GB" sz="3200" b="1" dirty="0">
                <a:solidFill>
                  <a:schemeClr val="tx2"/>
                </a:solidFill>
                <a:latin typeface="Consolas" panose="020B0609020204030204" pitchFamily="49" charset="0"/>
              </a:rPr>
              <a:t>BY</a:t>
            </a:r>
            <a:r>
              <a:rPr lang="en-GB" sz="3200" dirty="0">
                <a:solidFill>
                  <a:schemeClr val="tx2"/>
                </a:solidFill>
                <a:latin typeface="Consolas" panose="020B0609020204030204" pitchFamily="49" charset="0"/>
              </a:rPr>
              <a:t> </a:t>
            </a:r>
            <a:r>
              <a:rPr lang="en-US" sz="3200" dirty="0">
                <a:solidFill>
                  <a:schemeClr val="tx2"/>
                </a:solidFill>
                <a:latin typeface="Consolas" panose="020B0609020204030204" pitchFamily="49" charset="0"/>
              </a:rPr>
              <a:t>e.`</a:t>
            </a:r>
            <a:r>
              <a:rPr lang="en-US" sz="3200" noProof="1">
                <a:solidFill>
                  <a:schemeClr val="tx2"/>
                </a:solidFill>
                <a:latin typeface="Consolas" panose="020B0609020204030204" pitchFamily="49" charset="0"/>
              </a:rPr>
              <a:t>department_id`;</a:t>
            </a: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15</a:t>
            </a:fld>
            <a:endParaRPr lang="en-US" dirty="0"/>
          </a:p>
        </p:txBody>
      </p:sp>
      <p:sp>
        <p:nvSpPr>
          <p:cNvPr id="465922" name="Rectangle 2"/>
          <p:cNvSpPr>
            <a:spLocks noGrp="1" noChangeArrowheads="1"/>
          </p:cNvSpPr>
          <p:nvPr>
            <p:ph type="title"/>
          </p:nvPr>
        </p:nvSpPr>
        <p:spPr/>
        <p:txBody>
          <a:bodyPr/>
          <a:lstStyle/>
          <a:p>
            <a:r>
              <a:rPr lang="en-US" dirty="0"/>
              <a:t>SUM Syntax</a:t>
            </a:r>
            <a:endParaRPr lang="bg-BG" dirty="0"/>
          </a:p>
        </p:txBody>
      </p:sp>
      <p:sp>
        <p:nvSpPr>
          <p:cNvPr id="8" name="AutoShape 7"/>
          <p:cNvSpPr>
            <a:spLocks noChangeArrowheads="1"/>
          </p:cNvSpPr>
          <p:nvPr/>
        </p:nvSpPr>
        <p:spPr bwMode="auto">
          <a:xfrm>
            <a:off x="3862834" y="1981200"/>
            <a:ext cx="2229557" cy="953805"/>
          </a:xfrm>
          <a:prstGeom prst="wedgeRoundRectCallout">
            <a:avLst>
              <a:gd name="adj1" fmla="val -38294"/>
              <a:gd name="adj2" fmla="val 8937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Grouping Column</a:t>
            </a:r>
          </a:p>
        </p:txBody>
      </p:sp>
      <p:sp>
        <p:nvSpPr>
          <p:cNvPr id="12" name="AutoShape 7"/>
          <p:cNvSpPr>
            <a:spLocks noChangeArrowheads="1"/>
          </p:cNvSpPr>
          <p:nvPr/>
        </p:nvSpPr>
        <p:spPr bwMode="auto">
          <a:xfrm>
            <a:off x="4494212" y="5440598"/>
            <a:ext cx="2229557" cy="953805"/>
          </a:xfrm>
          <a:prstGeom prst="wedgeRoundRectCallout">
            <a:avLst>
              <a:gd name="adj1" fmla="val -36270"/>
              <a:gd name="adj2" fmla="val -8656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Grouping Columns</a:t>
            </a:r>
          </a:p>
        </p:txBody>
      </p:sp>
      <p:sp>
        <p:nvSpPr>
          <p:cNvPr id="11" name="AutoShape 7"/>
          <p:cNvSpPr>
            <a:spLocks noChangeArrowheads="1"/>
          </p:cNvSpPr>
          <p:nvPr/>
        </p:nvSpPr>
        <p:spPr bwMode="auto">
          <a:xfrm>
            <a:off x="6092391" y="4160856"/>
            <a:ext cx="1981200" cy="520807"/>
          </a:xfrm>
          <a:prstGeom prst="wedgeRoundRectCallout">
            <a:avLst>
              <a:gd name="adj1" fmla="val -62484"/>
              <a:gd name="adj2" fmla="val 1098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Alias</a:t>
            </a:r>
          </a:p>
        </p:txBody>
      </p:sp>
      <p:sp>
        <p:nvSpPr>
          <p:cNvPr id="13" name="AutoShape 7"/>
          <p:cNvSpPr>
            <a:spLocks noChangeArrowheads="1"/>
          </p:cNvSpPr>
          <p:nvPr/>
        </p:nvSpPr>
        <p:spPr bwMode="auto">
          <a:xfrm>
            <a:off x="7847012" y="3051465"/>
            <a:ext cx="2971800" cy="558485"/>
          </a:xfrm>
          <a:prstGeom prst="wedgeRoundRectCallout">
            <a:avLst>
              <a:gd name="adj1" fmla="val -59226"/>
              <a:gd name="adj2" fmla="val 4488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New Column Alias</a:t>
            </a:r>
          </a:p>
        </p:txBody>
      </p:sp>
      <p:sp>
        <p:nvSpPr>
          <p:cNvPr id="15" name="Rectangle: Rounded Corners 23">
            <a:extLst/>
          </p:cNvPr>
          <p:cNvSpPr/>
          <p:nvPr/>
        </p:nvSpPr>
        <p:spPr>
          <a:xfrm>
            <a:off x="2949580" y="3199603"/>
            <a:ext cx="3287659" cy="457200"/>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Rectangle: Rounded Corners 23">
            <a:extLst/>
          </p:cNvPr>
          <p:cNvSpPr/>
          <p:nvPr/>
        </p:nvSpPr>
        <p:spPr>
          <a:xfrm>
            <a:off x="5621080" y="3709485"/>
            <a:ext cx="2923822" cy="457200"/>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 name="Rectangle: Rounded Corners 23">
            <a:extLst/>
          </p:cNvPr>
          <p:cNvSpPr/>
          <p:nvPr/>
        </p:nvSpPr>
        <p:spPr>
          <a:xfrm>
            <a:off x="5332412" y="4247645"/>
            <a:ext cx="381000" cy="365621"/>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66252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animBg="1"/>
      <p:bldP spid="12" grpId="0" animBg="1"/>
      <p:bldP spid="11" grpId="0" animBg="1"/>
      <p:bldP spid="13" grpId="0" animBg="1"/>
      <p:bldP spid="15"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190413" y="1135245"/>
            <a:ext cx="11804822" cy="5570355"/>
          </a:xfrm>
        </p:spPr>
        <p:txBody>
          <a:bodyPr/>
          <a:lstStyle/>
          <a:p>
            <a:pPr>
              <a:lnSpc>
                <a:spcPct val="100000"/>
              </a:lnSpc>
            </a:pPr>
            <a:r>
              <a:rPr lang="en-US" sz="3200" b="1" dirty="0"/>
              <a:t>MAX -</a:t>
            </a:r>
            <a:r>
              <a:rPr lang="en-US" sz="3200" dirty="0"/>
              <a:t> takes the maximum value in a column.</a:t>
            </a:r>
            <a:endParaRPr lang="en-US" sz="3100" dirty="0"/>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465922" name="Rectangle 2"/>
          <p:cNvSpPr>
            <a:spLocks noGrp="1" noChangeArrowheads="1"/>
          </p:cNvSpPr>
          <p:nvPr>
            <p:ph type="title"/>
          </p:nvPr>
        </p:nvSpPr>
        <p:spPr/>
        <p:txBody>
          <a:bodyPr/>
          <a:lstStyle/>
          <a:p>
            <a:r>
              <a:rPr lang="en-US" dirty="0"/>
              <a:t>MAX</a:t>
            </a:r>
            <a:endParaRPr lang="bg-BG" dirty="0"/>
          </a:p>
        </p:txBody>
      </p:sp>
      <p:sp>
        <p:nvSpPr>
          <p:cNvPr id="11" name="Rectangle 13"/>
          <p:cNvSpPr/>
          <p:nvPr/>
        </p:nvSpPr>
        <p:spPr>
          <a:xfrm>
            <a:off x="608012" y="4939832"/>
            <a:ext cx="5567086" cy="4184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Rectangle 12"/>
          <p:cNvSpPr/>
          <p:nvPr/>
        </p:nvSpPr>
        <p:spPr>
          <a:xfrm>
            <a:off x="583096" y="3719261"/>
            <a:ext cx="5592002" cy="1247427"/>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Rectangle 1"/>
          <p:cNvSpPr/>
          <p:nvPr/>
        </p:nvSpPr>
        <p:spPr>
          <a:xfrm>
            <a:off x="588112" y="2909289"/>
            <a:ext cx="5586986" cy="80997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Right Arrow 15"/>
          <p:cNvSpPr/>
          <p:nvPr/>
        </p:nvSpPr>
        <p:spPr>
          <a:xfrm rot="1884745">
            <a:off x="6570897" y="3111611"/>
            <a:ext cx="717577" cy="242987"/>
          </a:xfrm>
          <a:prstGeom prst="rightArrow">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Right Arrow 17"/>
          <p:cNvSpPr/>
          <p:nvPr/>
        </p:nvSpPr>
        <p:spPr>
          <a:xfrm rot="20185644">
            <a:off x="6558677" y="3932547"/>
            <a:ext cx="717577" cy="242987"/>
          </a:xfrm>
          <a:prstGeom prst="rightArrow">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Right Arrow 18"/>
          <p:cNvSpPr/>
          <p:nvPr/>
        </p:nvSpPr>
        <p:spPr>
          <a:xfrm rot="19000881">
            <a:off x="6570896" y="4600296"/>
            <a:ext cx="717577" cy="242987"/>
          </a:xfrm>
          <a:prstGeom prst="rightArrow">
            <a:avLst/>
          </a:prstGeom>
          <a:solidFill>
            <a:srgbClr val="F3BE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9" name="Rectangle 1"/>
          <p:cNvSpPr/>
          <p:nvPr/>
        </p:nvSpPr>
        <p:spPr>
          <a:xfrm>
            <a:off x="7590174" y="3576696"/>
            <a:ext cx="4219238" cy="37572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0" name="Rectangle 12"/>
          <p:cNvSpPr/>
          <p:nvPr/>
        </p:nvSpPr>
        <p:spPr>
          <a:xfrm>
            <a:off x="7601909" y="3952416"/>
            <a:ext cx="4207503" cy="45461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 name="Rectangle 13"/>
          <p:cNvSpPr/>
          <p:nvPr/>
        </p:nvSpPr>
        <p:spPr>
          <a:xfrm>
            <a:off x="7580772" y="4394012"/>
            <a:ext cx="4228640" cy="37741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aphicFrame>
        <p:nvGraphicFramePr>
          <p:cNvPr id="18" name="Group 49"/>
          <p:cNvGraphicFramePr>
            <a:graphicFrameLocks/>
          </p:cNvGraphicFramePr>
          <p:nvPr>
            <p:extLst>
              <p:ext uri="{D42A27DB-BD31-4B8C-83A1-F6EECF244321}">
                <p14:modId xmlns:p14="http://schemas.microsoft.com/office/powerpoint/2010/main" val="3740092405"/>
              </p:ext>
            </p:extLst>
          </p:nvPr>
        </p:nvGraphicFramePr>
        <p:xfrm>
          <a:off x="7593496" y="3100101"/>
          <a:ext cx="4215916" cy="1683705"/>
        </p:xfrm>
        <a:graphic>
          <a:graphicData uri="http://schemas.openxmlformats.org/drawingml/2006/table">
            <a:tbl>
              <a:tblPr/>
              <a:tblGrid>
                <a:gridCol w="2316914">
                  <a:extLst>
                    <a:ext uri="{9D8B030D-6E8A-4147-A177-3AD203B41FA5}">
                      <a16:colId xmlns:a16="http://schemas.microsoft.com/office/drawing/2014/main" val="20000"/>
                    </a:ext>
                  </a:extLst>
                </a:gridCol>
                <a:gridCol w="1899002">
                  <a:extLst>
                    <a:ext uri="{9D8B030D-6E8A-4147-A177-3AD203B41FA5}">
                      <a16:colId xmlns:a16="http://schemas.microsoft.com/office/drawing/2014/main" val="20001"/>
                    </a:ext>
                  </a:extLst>
                </a:gridCol>
              </a:tblGrid>
              <a:tr h="46125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department_name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max_salary</a:t>
                      </a:r>
                      <a:endParaRPr kumimoji="1" lang="bg-BG"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Database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20,000</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1"/>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30,000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2"/>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Software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3"/>
                  </a:ext>
                </a:extLst>
              </a:tr>
            </a:tbl>
          </a:graphicData>
        </a:graphic>
      </p:graphicFrame>
      <p:graphicFrame>
        <p:nvGraphicFramePr>
          <p:cNvPr id="14" name="Group 49"/>
          <p:cNvGraphicFramePr>
            <a:graphicFrameLocks/>
          </p:cNvGraphicFramePr>
          <p:nvPr>
            <p:extLst>
              <p:ext uri="{D42A27DB-BD31-4B8C-83A1-F6EECF244321}">
                <p14:modId xmlns:p14="http://schemas.microsoft.com/office/powerpoint/2010/main" val="1762539994"/>
              </p:ext>
            </p:extLst>
          </p:nvPr>
        </p:nvGraphicFramePr>
        <p:xfrm>
          <a:off x="583096" y="2452089"/>
          <a:ext cx="5592002" cy="2906160"/>
        </p:xfrm>
        <a:graphic>
          <a:graphicData uri="http://schemas.openxmlformats.org/drawingml/2006/table">
            <a:tbl>
              <a:tblPr/>
              <a:tblGrid>
                <a:gridCol w="1453920">
                  <a:extLst>
                    <a:ext uri="{9D8B030D-6E8A-4147-A177-3AD203B41FA5}">
                      <a16:colId xmlns:a16="http://schemas.microsoft.com/office/drawing/2014/main" val="20000"/>
                    </a:ext>
                  </a:extLst>
                </a:gridCol>
                <a:gridCol w="3019681">
                  <a:extLst>
                    <a:ext uri="{9D8B030D-6E8A-4147-A177-3AD203B41FA5}">
                      <a16:colId xmlns:a16="http://schemas.microsoft.com/office/drawing/2014/main" val="20001"/>
                    </a:ext>
                  </a:extLst>
                </a:gridCol>
                <a:gridCol w="1118401">
                  <a:extLst>
                    <a:ext uri="{9D8B030D-6E8A-4147-A177-3AD203B41FA5}">
                      <a16:colId xmlns:a16="http://schemas.microsoft.com/office/drawing/2014/main" val="3282637692"/>
                    </a:ext>
                  </a:extLst>
                </a:gridCol>
              </a:tblGrid>
              <a:tr h="46125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employee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department_name</a:t>
                      </a:r>
                      <a:endParaRPr kumimoji="1" lang="bg-BG"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salary</a:t>
                      </a:r>
                      <a:endParaRPr kumimoji="1" lang="bg-BG"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Adam</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Database Support</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5,000</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1"/>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John</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Database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2"/>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Jane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10,000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3"/>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George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4"/>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Lila</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5"/>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Fred </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Software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07077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16" grpId="0" animBg="1"/>
      <p:bldP spid="17" grpId="0" animBg="1"/>
      <p:bldP spid="19" grpId="0" animBg="1"/>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23">
            <a:extLst/>
          </p:cNvPr>
          <p:cNvSpPr/>
          <p:nvPr/>
        </p:nvSpPr>
        <p:spPr>
          <a:xfrm>
            <a:off x="3515276" y="4915523"/>
            <a:ext cx="3448757" cy="457200"/>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0" name="Rectangle 9"/>
          <p:cNvSpPr>
            <a:spLocks noChangeArrowheads="1"/>
          </p:cNvSpPr>
          <p:nvPr/>
        </p:nvSpPr>
        <p:spPr bwMode="auto">
          <a:xfrm>
            <a:off x="836612" y="3289828"/>
            <a:ext cx="10556816" cy="218787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200" b="1" dirty="0">
                <a:solidFill>
                  <a:schemeClr val="tx2"/>
                </a:solidFill>
                <a:latin typeface="Consolas" panose="020B0609020204030204" pitchFamily="49" charset="0"/>
              </a:rPr>
              <a:t>SELECT</a:t>
            </a:r>
            <a:r>
              <a:rPr lang="en-US" sz="3200" dirty="0">
                <a:solidFill>
                  <a:schemeClr val="tx2"/>
                </a:solidFill>
                <a:latin typeface="Consolas" panose="020B0609020204030204" pitchFamily="49" charset="0"/>
              </a:rPr>
              <a:t> </a:t>
            </a:r>
            <a:r>
              <a:rPr lang="en-US" sz="3200" noProof="1">
                <a:solidFill>
                  <a:schemeClr val="tx2"/>
                </a:solidFill>
                <a:latin typeface="Consolas" panose="020B0609020204030204" pitchFamily="49" charset="0"/>
              </a:rPr>
              <a:t>e.`department_id`</a:t>
            </a:r>
            <a:r>
              <a:rPr lang="en-US" sz="3200" dirty="0">
                <a:solidFill>
                  <a:schemeClr val="tx2"/>
                </a:solidFill>
                <a:latin typeface="Consolas" panose="020B0609020204030204" pitchFamily="49" charset="0"/>
              </a:rPr>
              <a:t>,</a:t>
            </a:r>
            <a:br>
              <a:rPr lang="en-US" sz="3200" dirty="0">
                <a:solidFill>
                  <a:schemeClr val="tx2"/>
                </a:solidFill>
                <a:latin typeface="Consolas" panose="020B0609020204030204" pitchFamily="49" charset="0"/>
              </a:rPr>
            </a:br>
            <a:r>
              <a:rPr lang="en-US" sz="3200" dirty="0">
                <a:solidFill>
                  <a:schemeClr val="tx2"/>
                </a:solidFill>
                <a:latin typeface="Consolas" panose="020B0609020204030204" pitchFamily="49" charset="0"/>
              </a:rPr>
              <a:t>  </a:t>
            </a:r>
            <a:r>
              <a:rPr lang="en-US" sz="3200" b="1" dirty="0">
                <a:solidFill>
                  <a:schemeClr val="tx2">
                    <a:lumMod val="75000"/>
                  </a:schemeClr>
                </a:solidFill>
                <a:latin typeface="Consolas" panose="020B0609020204030204" pitchFamily="49" charset="0"/>
              </a:rPr>
              <a:t>MAX</a:t>
            </a:r>
            <a:r>
              <a:rPr lang="en-US" sz="3200" dirty="0">
                <a:solidFill>
                  <a:schemeClr val="tx2"/>
                </a:solidFill>
                <a:latin typeface="Consolas" panose="020B0609020204030204" pitchFamily="49" charset="0"/>
              </a:rPr>
              <a:t>(</a:t>
            </a:r>
            <a:r>
              <a:rPr lang="en-US" sz="3200" dirty="0" err="1">
                <a:solidFill>
                  <a:schemeClr val="tx2"/>
                </a:solidFill>
                <a:latin typeface="Consolas" panose="020B0609020204030204" pitchFamily="49" charset="0"/>
              </a:rPr>
              <a:t>e.`salary</a:t>
            </a:r>
            <a:r>
              <a:rPr lang="en-US" sz="3200" dirty="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AS</a:t>
            </a:r>
            <a:r>
              <a:rPr lang="en-US" sz="3200" dirty="0">
                <a:solidFill>
                  <a:schemeClr val="tx2"/>
                </a:solidFill>
                <a:latin typeface="Consolas" panose="020B0609020204030204" pitchFamily="49" charset="0"/>
              </a:rPr>
              <a:t> 'MaxSalary'</a:t>
            </a:r>
          </a:p>
          <a:p>
            <a:r>
              <a:rPr lang="en-GB" sz="3200" b="1" dirty="0">
                <a:solidFill>
                  <a:schemeClr val="tx2"/>
                </a:solidFill>
                <a:latin typeface="Consolas" panose="020B0609020204030204" pitchFamily="49" charset="0"/>
              </a:rPr>
              <a:t>FROM</a:t>
            </a:r>
            <a:r>
              <a:rPr lang="en-GB" sz="3200" dirty="0">
                <a:solidFill>
                  <a:schemeClr val="tx2"/>
                </a:solidFill>
                <a:latin typeface="Consolas" panose="020B0609020204030204" pitchFamily="49" charset="0"/>
              </a:rPr>
              <a:t> `employees` </a:t>
            </a:r>
            <a:r>
              <a:rPr lang="en-GB" sz="3200" b="1" dirty="0">
                <a:solidFill>
                  <a:schemeClr val="tx2"/>
                </a:solidFill>
                <a:latin typeface="Consolas" panose="020B0609020204030204" pitchFamily="49" charset="0"/>
              </a:rPr>
              <a:t>AS</a:t>
            </a:r>
            <a:r>
              <a:rPr lang="en-GB" sz="3200" dirty="0">
                <a:solidFill>
                  <a:schemeClr val="tx2"/>
                </a:solidFill>
                <a:latin typeface="Consolas" panose="020B0609020204030204" pitchFamily="49" charset="0"/>
              </a:rPr>
              <a:t> e</a:t>
            </a:r>
          </a:p>
          <a:p>
            <a:r>
              <a:rPr lang="en-GB" sz="3200" b="1" dirty="0">
                <a:solidFill>
                  <a:schemeClr val="tx2"/>
                </a:solidFill>
                <a:latin typeface="Consolas" panose="020B0609020204030204" pitchFamily="49" charset="0"/>
              </a:rPr>
              <a:t> GROUP</a:t>
            </a:r>
            <a:r>
              <a:rPr lang="en-GB" sz="3200" dirty="0">
                <a:solidFill>
                  <a:schemeClr val="tx2"/>
                </a:solidFill>
                <a:latin typeface="Consolas" panose="020B0609020204030204" pitchFamily="49" charset="0"/>
              </a:rPr>
              <a:t> </a:t>
            </a:r>
            <a:r>
              <a:rPr lang="en-GB" sz="3200" b="1" dirty="0">
                <a:solidFill>
                  <a:schemeClr val="tx2"/>
                </a:solidFill>
                <a:latin typeface="Consolas" panose="020B0609020204030204" pitchFamily="49" charset="0"/>
              </a:rPr>
              <a:t>BY</a:t>
            </a:r>
            <a:r>
              <a:rPr lang="en-GB" sz="3200" dirty="0">
                <a:solidFill>
                  <a:schemeClr val="tx2"/>
                </a:solidFill>
                <a:latin typeface="Consolas" panose="020B0609020204030204" pitchFamily="49" charset="0"/>
              </a:rPr>
              <a:t> e.`</a:t>
            </a:r>
            <a:r>
              <a:rPr lang="en-GB" sz="3200" noProof="1">
                <a:solidFill>
                  <a:schemeClr val="tx2"/>
                </a:solidFill>
                <a:latin typeface="Consolas" panose="020B0609020204030204" pitchFamily="49" charset="0"/>
              </a:rPr>
              <a:t>department_id`;</a:t>
            </a: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17</a:t>
            </a:fld>
            <a:endParaRPr lang="en-US" dirty="0"/>
          </a:p>
        </p:txBody>
      </p:sp>
      <p:sp>
        <p:nvSpPr>
          <p:cNvPr id="465922" name="Rectangle 2"/>
          <p:cNvSpPr>
            <a:spLocks noGrp="1" noChangeArrowheads="1"/>
          </p:cNvSpPr>
          <p:nvPr>
            <p:ph type="title"/>
          </p:nvPr>
        </p:nvSpPr>
        <p:spPr/>
        <p:txBody>
          <a:bodyPr/>
          <a:lstStyle/>
          <a:p>
            <a:r>
              <a:rPr lang="en-US" dirty="0"/>
              <a:t>MAX Syntax</a:t>
            </a:r>
            <a:endParaRPr lang="bg-BG" dirty="0"/>
          </a:p>
        </p:txBody>
      </p:sp>
      <p:sp>
        <p:nvSpPr>
          <p:cNvPr id="8" name="AutoShape 7"/>
          <p:cNvSpPr>
            <a:spLocks noChangeArrowheads="1"/>
          </p:cNvSpPr>
          <p:nvPr/>
        </p:nvSpPr>
        <p:spPr bwMode="auto">
          <a:xfrm>
            <a:off x="4522433" y="1916522"/>
            <a:ext cx="2229557" cy="953805"/>
          </a:xfrm>
          <a:prstGeom prst="wedgeRoundRectCallout">
            <a:avLst>
              <a:gd name="adj1" fmla="val -50445"/>
              <a:gd name="adj2" fmla="val 10180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Grouping Column</a:t>
            </a:r>
          </a:p>
        </p:txBody>
      </p:sp>
      <p:sp>
        <p:nvSpPr>
          <p:cNvPr id="12" name="AutoShape 7"/>
          <p:cNvSpPr>
            <a:spLocks noChangeArrowheads="1"/>
          </p:cNvSpPr>
          <p:nvPr/>
        </p:nvSpPr>
        <p:spPr bwMode="auto">
          <a:xfrm>
            <a:off x="4799012" y="5523195"/>
            <a:ext cx="2229557" cy="953805"/>
          </a:xfrm>
          <a:prstGeom prst="wedgeRoundRectCallout">
            <a:avLst>
              <a:gd name="adj1" fmla="val -37789"/>
              <a:gd name="adj2" fmla="val -7590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Grouping Columns</a:t>
            </a:r>
          </a:p>
        </p:txBody>
      </p:sp>
      <p:sp>
        <p:nvSpPr>
          <p:cNvPr id="11" name="AutoShape 7"/>
          <p:cNvSpPr>
            <a:spLocks noChangeArrowheads="1"/>
          </p:cNvSpPr>
          <p:nvPr/>
        </p:nvSpPr>
        <p:spPr bwMode="auto">
          <a:xfrm>
            <a:off x="6361112" y="4404915"/>
            <a:ext cx="1943100" cy="520807"/>
          </a:xfrm>
          <a:prstGeom prst="wedgeRoundRectCallout">
            <a:avLst>
              <a:gd name="adj1" fmla="val -65903"/>
              <a:gd name="adj2" fmla="val 1098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Alias</a:t>
            </a:r>
          </a:p>
        </p:txBody>
      </p:sp>
      <p:sp>
        <p:nvSpPr>
          <p:cNvPr id="13" name="AutoShape 7"/>
          <p:cNvSpPr>
            <a:spLocks noChangeArrowheads="1"/>
          </p:cNvSpPr>
          <p:nvPr/>
        </p:nvSpPr>
        <p:spPr bwMode="auto">
          <a:xfrm>
            <a:off x="7847012" y="3310976"/>
            <a:ext cx="2971800" cy="558485"/>
          </a:xfrm>
          <a:prstGeom prst="wedgeRoundRectCallout">
            <a:avLst>
              <a:gd name="adj1" fmla="val -51819"/>
              <a:gd name="adj2" fmla="val 8127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New Column Alias</a:t>
            </a:r>
          </a:p>
        </p:txBody>
      </p:sp>
      <p:sp>
        <p:nvSpPr>
          <p:cNvPr id="9" name="Rectangle: Rounded Corners 23">
            <a:extLst/>
          </p:cNvPr>
          <p:cNvSpPr/>
          <p:nvPr/>
        </p:nvSpPr>
        <p:spPr>
          <a:xfrm>
            <a:off x="2963094" y="3442748"/>
            <a:ext cx="3283718" cy="457200"/>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Rectangle: Rounded Corners 23">
            <a:extLst/>
          </p:cNvPr>
          <p:cNvSpPr/>
          <p:nvPr/>
        </p:nvSpPr>
        <p:spPr>
          <a:xfrm>
            <a:off x="5637212" y="3957914"/>
            <a:ext cx="2466622" cy="457200"/>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Rectangle: Rounded Corners 23">
            <a:extLst/>
          </p:cNvPr>
          <p:cNvSpPr/>
          <p:nvPr/>
        </p:nvSpPr>
        <p:spPr>
          <a:xfrm>
            <a:off x="5408612" y="4447880"/>
            <a:ext cx="333022" cy="422155"/>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317947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animBg="1"/>
      <p:bldP spid="12" grpId="0" animBg="1"/>
      <p:bldP spid="11" grpId="0" animBg="1"/>
      <p:bldP spid="13" grpId="0" animBg="1"/>
      <p:bldP spid="9"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465922" name="Rectangle 2"/>
          <p:cNvSpPr>
            <a:spLocks noGrp="1" noChangeArrowheads="1"/>
          </p:cNvSpPr>
          <p:nvPr>
            <p:ph type="title"/>
          </p:nvPr>
        </p:nvSpPr>
        <p:spPr/>
        <p:txBody>
          <a:bodyPr/>
          <a:lstStyle/>
          <a:p>
            <a:r>
              <a:rPr lang="en-US" dirty="0"/>
              <a:t>MIN</a:t>
            </a:r>
            <a:endParaRPr lang="bg-BG" dirty="0"/>
          </a:p>
        </p:txBody>
      </p:sp>
      <p:sp>
        <p:nvSpPr>
          <p:cNvPr id="11" name="Content Placeholder 2"/>
          <p:cNvSpPr>
            <a:spLocks noGrp="1"/>
          </p:cNvSpPr>
          <p:nvPr>
            <p:ph idx="1"/>
          </p:nvPr>
        </p:nvSpPr>
        <p:spPr>
          <a:xfrm>
            <a:off x="190412" y="1151124"/>
            <a:ext cx="11804822" cy="5570355"/>
          </a:xfrm>
        </p:spPr>
        <p:txBody>
          <a:bodyPr/>
          <a:lstStyle/>
          <a:p>
            <a:pPr>
              <a:lnSpc>
                <a:spcPct val="100000"/>
              </a:lnSpc>
            </a:pPr>
            <a:r>
              <a:rPr lang="en-US" sz="3200" b="1" dirty="0"/>
              <a:t>MIN</a:t>
            </a:r>
            <a:r>
              <a:rPr lang="en-US" sz="3200" dirty="0"/>
              <a:t> takes the minimum value in a column. </a:t>
            </a:r>
            <a:endParaRPr lang="en-US" sz="3100" dirty="0"/>
          </a:p>
        </p:txBody>
      </p:sp>
      <p:sp>
        <p:nvSpPr>
          <p:cNvPr id="17" name="Rectangle 13"/>
          <p:cNvSpPr/>
          <p:nvPr/>
        </p:nvSpPr>
        <p:spPr>
          <a:xfrm>
            <a:off x="608012" y="4939832"/>
            <a:ext cx="5567086" cy="4184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Rectangle 12"/>
          <p:cNvSpPr/>
          <p:nvPr/>
        </p:nvSpPr>
        <p:spPr>
          <a:xfrm>
            <a:off x="583096" y="3719261"/>
            <a:ext cx="5592002" cy="1247427"/>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9" name="Rectangle 1"/>
          <p:cNvSpPr/>
          <p:nvPr/>
        </p:nvSpPr>
        <p:spPr>
          <a:xfrm>
            <a:off x="588112" y="2909289"/>
            <a:ext cx="5586986" cy="80997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0" name="Right Arrow 15"/>
          <p:cNvSpPr/>
          <p:nvPr/>
        </p:nvSpPr>
        <p:spPr>
          <a:xfrm rot="1884745">
            <a:off x="6570897" y="3111611"/>
            <a:ext cx="717577" cy="242987"/>
          </a:xfrm>
          <a:prstGeom prst="rightArrow">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1" name="Right Arrow 17"/>
          <p:cNvSpPr/>
          <p:nvPr/>
        </p:nvSpPr>
        <p:spPr>
          <a:xfrm rot="20185644">
            <a:off x="6558677" y="3932547"/>
            <a:ext cx="717577" cy="242987"/>
          </a:xfrm>
          <a:prstGeom prst="rightArrow">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2" name="Right Arrow 18"/>
          <p:cNvSpPr/>
          <p:nvPr/>
        </p:nvSpPr>
        <p:spPr>
          <a:xfrm rot="19000881">
            <a:off x="6570896" y="4600296"/>
            <a:ext cx="717577" cy="242987"/>
          </a:xfrm>
          <a:prstGeom prst="rightArrow">
            <a:avLst/>
          </a:prstGeom>
          <a:solidFill>
            <a:srgbClr val="F3BE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3" name="Rectangle 1"/>
          <p:cNvSpPr/>
          <p:nvPr/>
        </p:nvSpPr>
        <p:spPr>
          <a:xfrm>
            <a:off x="7590174" y="3576696"/>
            <a:ext cx="4219238" cy="37572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4" name="Rectangle 12"/>
          <p:cNvSpPr/>
          <p:nvPr/>
        </p:nvSpPr>
        <p:spPr>
          <a:xfrm>
            <a:off x="7601909" y="3952416"/>
            <a:ext cx="4207503" cy="45461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Rectangle 13"/>
          <p:cNvSpPr/>
          <p:nvPr/>
        </p:nvSpPr>
        <p:spPr>
          <a:xfrm>
            <a:off x="7580772" y="4394012"/>
            <a:ext cx="4228640" cy="37741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aphicFrame>
        <p:nvGraphicFramePr>
          <p:cNvPr id="26" name="Group 49"/>
          <p:cNvGraphicFramePr>
            <a:graphicFrameLocks/>
          </p:cNvGraphicFramePr>
          <p:nvPr>
            <p:extLst>
              <p:ext uri="{D42A27DB-BD31-4B8C-83A1-F6EECF244321}">
                <p14:modId xmlns:p14="http://schemas.microsoft.com/office/powerpoint/2010/main" val="2869825170"/>
              </p:ext>
            </p:extLst>
          </p:nvPr>
        </p:nvGraphicFramePr>
        <p:xfrm>
          <a:off x="7593496" y="3100101"/>
          <a:ext cx="4215916" cy="1683705"/>
        </p:xfrm>
        <a:graphic>
          <a:graphicData uri="http://schemas.openxmlformats.org/drawingml/2006/table">
            <a:tbl>
              <a:tblPr/>
              <a:tblGrid>
                <a:gridCol w="2316914">
                  <a:extLst>
                    <a:ext uri="{9D8B030D-6E8A-4147-A177-3AD203B41FA5}">
                      <a16:colId xmlns:a16="http://schemas.microsoft.com/office/drawing/2014/main" val="20000"/>
                    </a:ext>
                  </a:extLst>
                </a:gridCol>
                <a:gridCol w="1899002">
                  <a:extLst>
                    <a:ext uri="{9D8B030D-6E8A-4147-A177-3AD203B41FA5}">
                      <a16:colId xmlns:a16="http://schemas.microsoft.com/office/drawing/2014/main" val="20001"/>
                    </a:ext>
                  </a:extLst>
                </a:gridCol>
              </a:tblGrid>
              <a:tr h="46125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department_name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min_salary</a:t>
                      </a:r>
                      <a:endParaRPr kumimoji="1" lang="bg-BG"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Database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5,000</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1"/>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2"/>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Software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3"/>
                  </a:ext>
                </a:extLst>
              </a:tr>
            </a:tbl>
          </a:graphicData>
        </a:graphic>
      </p:graphicFrame>
      <p:graphicFrame>
        <p:nvGraphicFramePr>
          <p:cNvPr id="27" name="Group 49"/>
          <p:cNvGraphicFramePr>
            <a:graphicFrameLocks/>
          </p:cNvGraphicFramePr>
          <p:nvPr>
            <p:extLst>
              <p:ext uri="{D42A27DB-BD31-4B8C-83A1-F6EECF244321}">
                <p14:modId xmlns:p14="http://schemas.microsoft.com/office/powerpoint/2010/main" val="1354943578"/>
              </p:ext>
            </p:extLst>
          </p:nvPr>
        </p:nvGraphicFramePr>
        <p:xfrm>
          <a:off x="583096" y="2452089"/>
          <a:ext cx="5592002" cy="2906160"/>
        </p:xfrm>
        <a:graphic>
          <a:graphicData uri="http://schemas.openxmlformats.org/drawingml/2006/table">
            <a:tbl>
              <a:tblPr/>
              <a:tblGrid>
                <a:gridCol w="1453920">
                  <a:extLst>
                    <a:ext uri="{9D8B030D-6E8A-4147-A177-3AD203B41FA5}">
                      <a16:colId xmlns:a16="http://schemas.microsoft.com/office/drawing/2014/main" val="20000"/>
                    </a:ext>
                  </a:extLst>
                </a:gridCol>
                <a:gridCol w="3019681">
                  <a:extLst>
                    <a:ext uri="{9D8B030D-6E8A-4147-A177-3AD203B41FA5}">
                      <a16:colId xmlns:a16="http://schemas.microsoft.com/office/drawing/2014/main" val="20001"/>
                    </a:ext>
                  </a:extLst>
                </a:gridCol>
                <a:gridCol w="1118401">
                  <a:extLst>
                    <a:ext uri="{9D8B030D-6E8A-4147-A177-3AD203B41FA5}">
                      <a16:colId xmlns:a16="http://schemas.microsoft.com/office/drawing/2014/main" val="3282637692"/>
                    </a:ext>
                  </a:extLst>
                </a:gridCol>
              </a:tblGrid>
              <a:tr h="46125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employee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department_name</a:t>
                      </a:r>
                      <a:endParaRPr kumimoji="1" lang="bg-BG"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salary</a:t>
                      </a:r>
                      <a:endParaRPr kumimoji="1" lang="bg-BG"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Adam</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Database Support</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5,000</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1"/>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John</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Database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2"/>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Jane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10,000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3"/>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George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4"/>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Lila</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5"/>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Fred </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Software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523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23">
            <a:extLst/>
          </p:cNvPr>
          <p:cNvSpPr/>
          <p:nvPr/>
        </p:nvSpPr>
        <p:spPr>
          <a:xfrm>
            <a:off x="3427412" y="4724400"/>
            <a:ext cx="3429000" cy="457200"/>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Rectangle: Rounded Corners 23">
            <a:extLst/>
          </p:cNvPr>
          <p:cNvSpPr/>
          <p:nvPr/>
        </p:nvSpPr>
        <p:spPr>
          <a:xfrm>
            <a:off x="5408612" y="4339224"/>
            <a:ext cx="381000" cy="385176"/>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Rectangle: Rounded Corners 23">
            <a:extLst/>
          </p:cNvPr>
          <p:cNvSpPr/>
          <p:nvPr/>
        </p:nvSpPr>
        <p:spPr>
          <a:xfrm>
            <a:off x="5691510" y="3773570"/>
            <a:ext cx="2460302" cy="457200"/>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0" name="Rectangle 9"/>
          <p:cNvSpPr>
            <a:spLocks noChangeArrowheads="1"/>
          </p:cNvSpPr>
          <p:nvPr/>
        </p:nvSpPr>
        <p:spPr bwMode="auto">
          <a:xfrm>
            <a:off x="836612" y="3154425"/>
            <a:ext cx="10556817" cy="218787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200" b="1" dirty="0">
                <a:solidFill>
                  <a:schemeClr val="tx2"/>
                </a:solidFill>
                <a:latin typeface="Consolas" panose="020B0609020204030204" pitchFamily="49" charset="0"/>
              </a:rPr>
              <a:t>SELECT</a:t>
            </a:r>
            <a:r>
              <a:rPr lang="en-US" sz="3200" dirty="0">
                <a:solidFill>
                  <a:schemeClr val="tx2"/>
                </a:solidFill>
                <a:latin typeface="Consolas" panose="020B0609020204030204" pitchFamily="49" charset="0"/>
              </a:rPr>
              <a:t> </a:t>
            </a:r>
            <a:r>
              <a:rPr lang="en-US" sz="3200" noProof="1">
                <a:solidFill>
                  <a:schemeClr val="tx2"/>
                </a:solidFill>
                <a:latin typeface="Consolas" panose="020B0609020204030204" pitchFamily="49" charset="0"/>
              </a:rPr>
              <a:t>e.`department_id`</a:t>
            </a:r>
            <a:r>
              <a:rPr lang="en-US" sz="3200" dirty="0">
                <a:solidFill>
                  <a:schemeClr val="tx2"/>
                </a:solidFill>
                <a:latin typeface="Consolas" panose="020B0609020204030204" pitchFamily="49" charset="0"/>
              </a:rPr>
              <a:t>,</a:t>
            </a:r>
            <a:br>
              <a:rPr lang="en-US" sz="3200" dirty="0">
                <a:solidFill>
                  <a:schemeClr val="tx2"/>
                </a:solidFill>
                <a:latin typeface="Consolas" panose="020B0609020204030204" pitchFamily="49" charset="0"/>
              </a:rPr>
            </a:br>
            <a:r>
              <a:rPr lang="en-US" sz="3200" dirty="0">
                <a:solidFill>
                  <a:schemeClr val="tx2"/>
                </a:solidFill>
                <a:latin typeface="Consolas" panose="020B0609020204030204" pitchFamily="49" charset="0"/>
              </a:rPr>
              <a:t>  </a:t>
            </a:r>
            <a:r>
              <a:rPr lang="en-US" sz="3200" b="1" dirty="0">
                <a:solidFill>
                  <a:schemeClr val="tx2">
                    <a:lumMod val="75000"/>
                  </a:schemeClr>
                </a:solidFill>
                <a:latin typeface="Consolas" panose="020B0609020204030204" pitchFamily="49" charset="0"/>
              </a:rPr>
              <a:t>MIN</a:t>
            </a:r>
            <a:r>
              <a:rPr lang="en-US" sz="3200" dirty="0">
                <a:solidFill>
                  <a:schemeClr val="tx2"/>
                </a:solidFill>
                <a:latin typeface="Consolas" panose="020B0609020204030204" pitchFamily="49" charset="0"/>
              </a:rPr>
              <a:t>(</a:t>
            </a:r>
            <a:r>
              <a:rPr lang="en-US" sz="3200" dirty="0" err="1">
                <a:solidFill>
                  <a:schemeClr val="tx2"/>
                </a:solidFill>
                <a:latin typeface="Consolas" panose="020B0609020204030204" pitchFamily="49" charset="0"/>
              </a:rPr>
              <a:t>e.`salary</a:t>
            </a:r>
            <a:r>
              <a:rPr lang="en-US" sz="3200" dirty="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AS</a:t>
            </a:r>
            <a:r>
              <a:rPr lang="en-US" sz="3200" dirty="0">
                <a:solidFill>
                  <a:schemeClr val="tx2"/>
                </a:solidFill>
                <a:latin typeface="Consolas" panose="020B0609020204030204" pitchFamily="49" charset="0"/>
              </a:rPr>
              <a:t> 'MinSalary'</a:t>
            </a:r>
          </a:p>
          <a:p>
            <a:r>
              <a:rPr lang="en-GB" sz="3200" b="1" dirty="0">
                <a:solidFill>
                  <a:schemeClr val="tx2"/>
                </a:solidFill>
                <a:latin typeface="Consolas" panose="020B0609020204030204" pitchFamily="49" charset="0"/>
              </a:rPr>
              <a:t>FROM</a:t>
            </a:r>
            <a:r>
              <a:rPr lang="en-GB" sz="3200" dirty="0">
                <a:solidFill>
                  <a:schemeClr val="tx2"/>
                </a:solidFill>
                <a:latin typeface="Consolas" panose="020B0609020204030204" pitchFamily="49" charset="0"/>
              </a:rPr>
              <a:t> `employees` </a:t>
            </a:r>
            <a:r>
              <a:rPr lang="en-GB" sz="3200" b="1" dirty="0">
                <a:solidFill>
                  <a:schemeClr val="tx2"/>
                </a:solidFill>
                <a:latin typeface="Consolas" panose="020B0609020204030204" pitchFamily="49" charset="0"/>
              </a:rPr>
              <a:t>AS</a:t>
            </a:r>
            <a:r>
              <a:rPr lang="en-GB" sz="3200" dirty="0">
                <a:solidFill>
                  <a:schemeClr val="tx2"/>
                </a:solidFill>
                <a:latin typeface="Consolas" panose="020B0609020204030204" pitchFamily="49" charset="0"/>
              </a:rPr>
              <a:t> e</a:t>
            </a:r>
          </a:p>
          <a:p>
            <a:r>
              <a:rPr lang="en-GB" sz="3200" b="1" dirty="0">
                <a:solidFill>
                  <a:schemeClr val="tx2"/>
                </a:solidFill>
                <a:latin typeface="Consolas" panose="020B0609020204030204" pitchFamily="49" charset="0"/>
              </a:rPr>
              <a:t>GROUP</a:t>
            </a:r>
            <a:r>
              <a:rPr lang="en-GB" sz="3200" dirty="0">
                <a:solidFill>
                  <a:schemeClr val="tx2"/>
                </a:solidFill>
                <a:latin typeface="Consolas" panose="020B0609020204030204" pitchFamily="49" charset="0"/>
              </a:rPr>
              <a:t> </a:t>
            </a:r>
            <a:r>
              <a:rPr lang="en-GB" sz="3200" b="1" dirty="0">
                <a:solidFill>
                  <a:schemeClr val="tx2"/>
                </a:solidFill>
                <a:latin typeface="Consolas" panose="020B0609020204030204" pitchFamily="49" charset="0"/>
              </a:rPr>
              <a:t>BY</a:t>
            </a:r>
            <a:r>
              <a:rPr lang="en-GB" sz="3200" dirty="0">
                <a:solidFill>
                  <a:schemeClr val="tx2"/>
                </a:solidFill>
                <a:latin typeface="Consolas" panose="020B0609020204030204" pitchFamily="49" charset="0"/>
              </a:rPr>
              <a:t> e.`</a:t>
            </a:r>
            <a:r>
              <a:rPr lang="en-GB" sz="3200" dirty="0" err="1">
                <a:solidFill>
                  <a:schemeClr val="tx2"/>
                </a:solidFill>
                <a:latin typeface="Consolas" panose="020B0609020204030204" pitchFamily="49" charset="0"/>
              </a:rPr>
              <a:t>department_id</a:t>
            </a:r>
            <a:r>
              <a:rPr lang="en-GB" sz="3200" dirty="0">
                <a:solidFill>
                  <a:schemeClr val="tx2"/>
                </a:solidFill>
                <a:latin typeface="Consolas" panose="020B0609020204030204" pitchFamily="49" charset="0"/>
              </a:rPr>
              <a:t>`;</a:t>
            </a: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19</a:t>
            </a:fld>
            <a:endParaRPr lang="en-US" dirty="0"/>
          </a:p>
        </p:txBody>
      </p:sp>
      <p:sp>
        <p:nvSpPr>
          <p:cNvPr id="465922" name="Rectangle 2"/>
          <p:cNvSpPr>
            <a:spLocks noGrp="1" noChangeArrowheads="1"/>
          </p:cNvSpPr>
          <p:nvPr>
            <p:ph type="title"/>
          </p:nvPr>
        </p:nvSpPr>
        <p:spPr/>
        <p:txBody>
          <a:bodyPr/>
          <a:lstStyle/>
          <a:p>
            <a:r>
              <a:rPr lang="en-US" dirty="0"/>
              <a:t>MIN Syntax</a:t>
            </a:r>
            <a:endParaRPr lang="bg-BG" dirty="0"/>
          </a:p>
        </p:txBody>
      </p:sp>
      <p:sp>
        <p:nvSpPr>
          <p:cNvPr id="8" name="AutoShape 7"/>
          <p:cNvSpPr>
            <a:spLocks noChangeArrowheads="1"/>
          </p:cNvSpPr>
          <p:nvPr/>
        </p:nvSpPr>
        <p:spPr bwMode="auto">
          <a:xfrm>
            <a:off x="5180012" y="1926881"/>
            <a:ext cx="2229557" cy="953805"/>
          </a:xfrm>
          <a:prstGeom prst="wedgeRoundRectCallout">
            <a:avLst>
              <a:gd name="adj1" fmla="val -43610"/>
              <a:gd name="adj2" fmla="val 10180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Grouping Column</a:t>
            </a:r>
          </a:p>
        </p:txBody>
      </p:sp>
      <p:sp>
        <p:nvSpPr>
          <p:cNvPr id="12" name="AutoShape 7"/>
          <p:cNvSpPr>
            <a:spLocks noChangeArrowheads="1"/>
          </p:cNvSpPr>
          <p:nvPr/>
        </p:nvSpPr>
        <p:spPr bwMode="auto">
          <a:xfrm>
            <a:off x="4970163" y="5523195"/>
            <a:ext cx="2229557" cy="953805"/>
          </a:xfrm>
          <a:prstGeom prst="wedgeRoundRectCallout">
            <a:avLst>
              <a:gd name="adj1" fmla="val -37789"/>
              <a:gd name="adj2" fmla="val -7590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Grouping Columns</a:t>
            </a:r>
          </a:p>
        </p:txBody>
      </p:sp>
      <p:sp>
        <p:nvSpPr>
          <p:cNvPr id="11" name="AutoShape 7"/>
          <p:cNvSpPr>
            <a:spLocks noChangeArrowheads="1"/>
          </p:cNvSpPr>
          <p:nvPr/>
        </p:nvSpPr>
        <p:spPr bwMode="auto">
          <a:xfrm>
            <a:off x="6115020" y="4292223"/>
            <a:ext cx="1808192" cy="520807"/>
          </a:xfrm>
          <a:prstGeom prst="wedgeRoundRectCallout">
            <a:avLst>
              <a:gd name="adj1" fmla="val -65333"/>
              <a:gd name="adj2" fmla="val 773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Alias</a:t>
            </a:r>
          </a:p>
        </p:txBody>
      </p:sp>
      <p:sp>
        <p:nvSpPr>
          <p:cNvPr id="9" name="Rectangle: Rounded Corners 23">
            <a:extLst/>
          </p:cNvPr>
          <p:cNvSpPr/>
          <p:nvPr/>
        </p:nvSpPr>
        <p:spPr>
          <a:xfrm>
            <a:off x="3019423" y="3262879"/>
            <a:ext cx="3283718" cy="457200"/>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AutoShape 7"/>
          <p:cNvSpPr>
            <a:spLocks noChangeArrowheads="1"/>
          </p:cNvSpPr>
          <p:nvPr/>
        </p:nvSpPr>
        <p:spPr bwMode="auto">
          <a:xfrm>
            <a:off x="7409569" y="3212237"/>
            <a:ext cx="2971800" cy="558485"/>
          </a:xfrm>
          <a:prstGeom prst="wedgeRoundRectCallout">
            <a:avLst>
              <a:gd name="adj1" fmla="val -58656"/>
              <a:gd name="adj2" fmla="val 5095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New Column Alias</a:t>
            </a:r>
          </a:p>
        </p:txBody>
      </p:sp>
    </p:spTree>
    <p:extLst>
      <p:ext uri="{BB962C8B-B14F-4D97-AF65-F5344CB8AC3E}">
        <p14:creationId xmlns:p14="http://schemas.microsoft.com/office/powerpoint/2010/main" val="203840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4" grpId="0" animBg="1"/>
      <p:bldP spid="8" grpId="0" animBg="1"/>
      <p:bldP spid="12" grpId="0" animBg="1"/>
      <p:bldP spid="11" grpId="0" animBg="1"/>
      <p:bldP spid="9"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a:t>
            </a:r>
            <a:endParaRPr lang="bg-BG" dirty="0"/>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mc:AlternateContent xmlns:mc="http://schemas.openxmlformats.org/markup-compatibility/2006" xmlns:psez="http://schemas.microsoft.com/office/powerpoint/2016/sectionzoom">
        <mc:Choice Requires="psez">
          <p:graphicFrame>
            <p:nvGraphicFramePr>
              <p:cNvPr id="4" name="Мащабиране на раздел 3"/>
              <p:cNvGraphicFramePr>
                <a:graphicFrameLocks noChangeAspect="1"/>
              </p:cNvGraphicFramePr>
              <p:nvPr>
                <p:extLst>
                  <p:ext uri="{D42A27DB-BD31-4B8C-83A1-F6EECF244321}">
                    <p14:modId xmlns:p14="http://schemas.microsoft.com/office/powerpoint/2010/main" val="711497608"/>
                  </p:ext>
                </p:extLst>
              </p:nvPr>
            </p:nvGraphicFramePr>
            <p:xfrm>
              <a:off x="1480666" y="1161060"/>
              <a:ext cx="4503093" cy="2533650"/>
            </p:xfrm>
            <a:graphic>
              <a:graphicData uri="http://schemas.microsoft.com/office/powerpoint/2016/sectionzoom">
                <psez:sectionZm>
                  <psez:sectionZmObj sectionId="{C10331E8-94F3-4571-BA73-F8D592D4BA90}">
                    <psez:zmPr id="{34EAB893-CD11-417A-B2CC-A7F4E60093F2}" transitionDur="1000">
                      <p166:blipFill xmlns:p166="http://schemas.microsoft.com/office/powerpoint/2016/6/main">
                        <a:blip r:embed="rId3"/>
                        <a:stretch>
                          <a:fillRect/>
                        </a:stretch>
                      </p166:blipFill>
                      <p166:spPr xmlns:p166="http://schemas.microsoft.com/office/powerpoint/2016/6/main">
                        <a:xfrm>
                          <a:off x="0" y="0"/>
                          <a:ext cx="4503093" cy="2533650"/>
                        </a:xfrm>
                        <a:prstGeom prst="rect">
                          <a:avLst/>
                        </a:prstGeom>
                        <a:ln w="3175">
                          <a:solidFill>
                            <a:prstClr val="ltGray"/>
                          </a:solidFill>
                        </a:ln>
                      </p166:spPr>
                    </psez:zmPr>
                  </psez:sectionZmObj>
                </psez:sectionZm>
              </a:graphicData>
            </a:graphic>
          </p:graphicFrame>
        </mc:Choice>
        <mc:Fallback xmlns="">
          <p:pic>
            <p:nvPicPr>
              <p:cNvPr id="4" name="Мащабиране на раздел 3">
                <a:hlinkClick r:id="rId4" action="ppaction://hlinksldjump"/>
              </p:cNvPr>
              <p:cNvPicPr>
                <a:picLocks noGrp="1" noRot="1" noChangeAspect="1" noMove="1" noResize="1" noEditPoints="1" noAdjustHandles="1" noChangeArrowheads="1" noChangeShapeType="1"/>
              </p:cNvPicPr>
              <p:nvPr/>
            </p:nvPicPr>
            <p:blipFill>
              <a:blip r:embed="rId5"/>
              <a:stretch>
                <a:fillRect/>
              </a:stretch>
            </p:blipFill>
            <p:spPr>
              <a:xfrm>
                <a:off x="1480666" y="1161060"/>
                <a:ext cx="4503093" cy="253365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6" name="Мащабиране на раздел 5"/>
              <p:cNvGraphicFramePr>
                <a:graphicFrameLocks noChangeAspect="1"/>
              </p:cNvGraphicFramePr>
              <p:nvPr>
                <p:extLst>
                  <p:ext uri="{D42A27DB-BD31-4B8C-83A1-F6EECF244321}">
                    <p14:modId xmlns:p14="http://schemas.microsoft.com/office/powerpoint/2010/main" val="1315087641"/>
                  </p:ext>
                </p:extLst>
              </p:nvPr>
            </p:nvGraphicFramePr>
            <p:xfrm>
              <a:off x="6205066" y="1161060"/>
              <a:ext cx="4503093" cy="2533650"/>
            </p:xfrm>
            <a:graphic>
              <a:graphicData uri="http://schemas.microsoft.com/office/powerpoint/2016/sectionzoom">
                <psez:sectionZm>
                  <psez:sectionZmObj sectionId="{5E22B127-A980-48CE-9AF6-18AD37C5521D}">
                    <psez:zmPr id="{A9CBC757-C0B2-4426-96B7-D9FBF4D5F306}" transitionDur="1000">
                      <p166:blipFill xmlns:p166="http://schemas.microsoft.com/office/powerpoint/2016/6/main">
                        <a:blip r:embed="rId6"/>
                        <a:stretch>
                          <a:fillRect/>
                        </a:stretch>
                      </p166:blipFill>
                      <p166:spPr xmlns:p166="http://schemas.microsoft.com/office/powerpoint/2016/6/main">
                        <a:xfrm>
                          <a:off x="0" y="0"/>
                          <a:ext cx="4503093" cy="2533650"/>
                        </a:xfrm>
                        <a:prstGeom prst="rect">
                          <a:avLst/>
                        </a:prstGeom>
                        <a:ln w="3175">
                          <a:solidFill>
                            <a:prstClr val="ltGray"/>
                          </a:solidFill>
                        </a:ln>
                      </p166:spPr>
                    </psez:zmPr>
                  </psez:sectionZmObj>
                </psez:sectionZm>
              </a:graphicData>
            </a:graphic>
          </p:graphicFrame>
        </mc:Choice>
        <mc:Fallback xmlns="">
          <p:pic>
            <p:nvPicPr>
              <p:cNvPr id="6" name="Мащабиране на раздел 5">
                <a:hlinkClick r:id="rId7" action="ppaction://hlinksldjump"/>
              </p:cNvPr>
              <p:cNvPicPr>
                <a:picLocks noGrp="1" noRot="1" noChangeAspect="1" noMove="1" noResize="1" noEditPoints="1" noAdjustHandles="1" noChangeArrowheads="1" noChangeShapeType="1"/>
              </p:cNvPicPr>
              <p:nvPr/>
            </p:nvPicPr>
            <p:blipFill>
              <a:blip r:embed="rId8"/>
              <a:stretch>
                <a:fillRect/>
              </a:stretch>
            </p:blipFill>
            <p:spPr>
              <a:xfrm>
                <a:off x="6205066" y="1161060"/>
                <a:ext cx="4503093" cy="253365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8" name="Мащабиране на раздел 7"/>
              <p:cNvGraphicFramePr>
                <a:graphicFrameLocks noChangeAspect="1"/>
              </p:cNvGraphicFramePr>
              <p:nvPr>
                <p:extLst>
                  <p:ext uri="{D42A27DB-BD31-4B8C-83A1-F6EECF244321}">
                    <p14:modId xmlns:p14="http://schemas.microsoft.com/office/powerpoint/2010/main" val="647840774"/>
                  </p:ext>
                </p:extLst>
              </p:nvPr>
            </p:nvGraphicFramePr>
            <p:xfrm>
              <a:off x="3884612" y="3886200"/>
              <a:ext cx="4503093" cy="2533650"/>
            </p:xfrm>
            <a:graphic>
              <a:graphicData uri="http://schemas.microsoft.com/office/powerpoint/2016/sectionzoom">
                <psez:sectionZm>
                  <psez:sectionZmObj sectionId="{2EAC9775-B3C6-4DBE-ABC8-6E6F3BAAAEB2}">
                    <psez:zmPr id="{A11C6BF4-6176-4919-9EDF-6F550B37819E}" transitionDur="1000">
                      <p166:blipFill xmlns:p166="http://schemas.microsoft.com/office/powerpoint/2016/6/main">
                        <a:blip r:embed="rId9"/>
                        <a:stretch>
                          <a:fillRect/>
                        </a:stretch>
                      </p166:blipFill>
                      <p166:spPr xmlns:p166="http://schemas.microsoft.com/office/powerpoint/2016/6/main">
                        <a:xfrm>
                          <a:off x="0" y="0"/>
                          <a:ext cx="4503093" cy="2533650"/>
                        </a:xfrm>
                        <a:prstGeom prst="rect">
                          <a:avLst/>
                        </a:prstGeom>
                        <a:ln w="3175">
                          <a:solidFill>
                            <a:prstClr val="ltGray"/>
                          </a:solidFill>
                        </a:ln>
                      </p166:spPr>
                    </psez:zmPr>
                  </psez:sectionZmObj>
                </psez:sectionZm>
              </a:graphicData>
            </a:graphic>
          </p:graphicFrame>
        </mc:Choice>
        <mc:Fallback xmlns="">
          <p:pic>
            <p:nvPicPr>
              <p:cNvPr id="8" name="Мащабиране на раздел 7">
                <a:hlinkClick r:id="rId10" action="ppaction://hlinksldjump"/>
              </p:cNvPr>
              <p:cNvPicPr>
                <a:picLocks noGrp="1" noRot="1" noChangeAspect="1" noMove="1" noResize="1" noEditPoints="1" noAdjustHandles="1" noChangeArrowheads="1" noChangeShapeType="1"/>
              </p:cNvPicPr>
              <p:nvPr/>
            </p:nvPicPr>
            <p:blipFill>
              <a:blip r:embed="rId11"/>
              <a:stretch>
                <a:fillRect/>
              </a:stretch>
            </p:blipFill>
            <p:spPr>
              <a:xfrm>
                <a:off x="3884612" y="3886200"/>
                <a:ext cx="4503093" cy="2533650"/>
              </a:xfrm>
              <a:prstGeom prst="rect">
                <a:avLst/>
              </a:prstGeom>
              <a:ln w="3175">
                <a:solidFill>
                  <a:prstClr val="ltGray"/>
                </a:solidFill>
              </a:ln>
            </p:spPr>
          </p:pic>
        </mc:Fallback>
      </mc:AlternateContent>
    </p:spTree>
    <p:extLst>
      <p:ext uri="{BB962C8B-B14F-4D97-AF65-F5344CB8AC3E}">
        <p14:creationId xmlns:p14="http://schemas.microsoft.com/office/powerpoint/2010/main" val="313216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20</a:t>
            </a:fld>
            <a:endParaRPr lang="en-US" dirty="0"/>
          </a:p>
        </p:txBody>
      </p:sp>
      <p:sp>
        <p:nvSpPr>
          <p:cNvPr id="465922" name="Rectangle 2"/>
          <p:cNvSpPr>
            <a:spLocks noGrp="1" noChangeArrowheads="1"/>
          </p:cNvSpPr>
          <p:nvPr>
            <p:ph type="title"/>
          </p:nvPr>
        </p:nvSpPr>
        <p:spPr/>
        <p:txBody>
          <a:bodyPr/>
          <a:lstStyle/>
          <a:p>
            <a:r>
              <a:rPr lang="en-US" dirty="0"/>
              <a:t>AVG</a:t>
            </a:r>
            <a:endParaRPr lang="bg-BG" dirty="0"/>
          </a:p>
        </p:txBody>
      </p:sp>
      <p:sp>
        <p:nvSpPr>
          <p:cNvPr id="11" name="Content Placeholder 2"/>
          <p:cNvSpPr>
            <a:spLocks noGrp="1"/>
          </p:cNvSpPr>
          <p:nvPr>
            <p:ph idx="1"/>
          </p:nvPr>
        </p:nvSpPr>
        <p:spPr>
          <a:xfrm>
            <a:off x="190412" y="1151124"/>
            <a:ext cx="11804822" cy="5570355"/>
          </a:xfrm>
        </p:spPr>
        <p:txBody>
          <a:bodyPr/>
          <a:lstStyle/>
          <a:p>
            <a:pPr>
              <a:lnSpc>
                <a:spcPct val="100000"/>
              </a:lnSpc>
            </a:pPr>
            <a:r>
              <a:rPr lang="en-US" sz="3200" b="1" dirty="0"/>
              <a:t>AVG</a:t>
            </a:r>
            <a:r>
              <a:rPr lang="en-US" sz="3200" dirty="0"/>
              <a:t> calculates the average value in a column. </a:t>
            </a:r>
            <a:endParaRPr lang="en-US" sz="3100" dirty="0"/>
          </a:p>
        </p:txBody>
      </p:sp>
      <p:sp>
        <p:nvSpPr>
          <p:cNvPr id="10" name="Rectangle 13"/>
          <p:cNvSpPr/>
          <p:nvPr/>
        </p:nvSpPr>
        <p:spPr>
          <a:xfrm>
            <a:off x="608012" y="4939832"/>
            <a:ext cx="5567086" cy="4184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Rectangle 12"/>
          <p:cNvSpPr/>
          <p:nvPr/>
        </p:nvSpPr>
        <p:spPr>
          <a:xfrm>
            <a:off x="583096" y="3719261"/>
            <a:ext cx="5592002" cy="1247427"/>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Rectangle 1"/>
          <p:cNvSpPr/>
          <p:nvPr/>
        </p:nvSpPr>
        <p:spPr>
          <a:xfrm>
            <a:off x="588112" y="2909289"/>
            <a:ext cx="5586986" cy="80997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Right Arrow 15"/>
          <p:cNvSpPr/>
          <p:nvPr/>
        </p:nvSpPr>
        <p:spPr>
          <a:xfrm rot="1884745">
            <a:off x="6570897" y="3111611"/>
            <a:ext cx="717577" cy="242987"/>
          </a:xfrm>
          <a:prstGeom prst="rightArrow">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5" name="Right Arrow 17"/>
          <p:cNvSpPr/>
          <p:nvPr/>
        </p:nvSpPr>
        <p:spPr>
          <a:xfrm rot="20185644">
            <a:off x="6558677" y="3932547"/>
            <a:ext cx="717577" cy="242987"/>
          </a:xfrm>
          <a:prstGeom prst="rightArrow">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Right Arrow 18"/>
          <p:cNvSpPr/>
          <p:nvPr/>
        </p:nvSpPr>
        <p:spPr>
          <a:xfrm rot="19000881">
            <a:off x="6570896" y="4600296"/>
            <a:ext cx="717577" cy="242987"/>
          </a:xfrm>
          <a:prstGeom prst="rightArrow">
            <a:avLst/>
          </a:prstGeom>
          <a:solidFill>
            <a:srgbClr val="F3BE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Rectangle 1"/>
          <p:cNvSpPr/>
          <p:nvPr/>
        </p:nvSpPr>
        <p:spPr>
          <a:xfrm>
            <a:off x="7590174" y="3576696"/>
            <a:ext cx="4219238" cy="37572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Rectangle 12"/>
          <p:cNvSpPr/>
          <p:nvPr/>
        </p:nvSpPr>
        <p:spPr>
          <a:xfrm>
            <a:off x="7601909" y="3952416"/>
            <a:ext cx="4207503" cy="45461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9" name="Rectangle 13"/>
          <p:cNvSpPr/>
          <p:nvPr/>
        </p:nvSpPr>
        <p:spPr>
          <a:xfrm>
            <a:off x="7580772" y="4394012"/>
            <a:ext cx="4228640" cy="37741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aphicFrame>
        <p:nvGraphicFramePr>
          <p:cNvPr id="20" name="Group 49"/>
          <p:cNvGraphicFramePr>
            <a:graphicFrameLocks/>
          </p:cNvGraphicFramePr>
          <p:nvPr>
            <p:extLst>
              <p:ext uri="{D42A27DB-BD31-4B8C-83A1-F6EECF244321}">
                <p14:modId xmlns:p14="http://schemas.microsoft.com/office/powerpoint/2010/main" val="1081555196"/>
              </p:ext>
            </p:extLst>
          </p:nvPr>
        </p:nvGraphicFramePr>
        <p:xfrm>
          <a:off x="7593496" y="3100101"/>
          <a:ext cx="4215916" cy="1683705"/>
        </p:xfrm>
        <a:graphic>
          <a:graphicData uri="http://schemas.openxmlformats.org/drawingml/2006/table">
            <a:tbl>
              <a:tblPr/>
              <a:tblGrid>
                <a:gridCol w="2316914">
                  <a:extLst>
                    <a:ext uri="{9D8B030D-6E8A-4147-A177-3AD203B41FA5}">
                      <a16:colId xmlns:a16="http://schemas.microsoft.com/office/drawing/2014/main" val="20000"/>
                    </a:ext>
                  </a:extLst>
                </a:gridCol>
                <a:gridCol w="1899002">
                  <a:extLst>
                    <a:ext uri="{9D8B030D-6E8A-4147-A177-3AD203B41FA5}">
                      <a16:colId xmlns:a16="http://schemas.microsoft.com/office/drawing/2014/main" val="20001"/>
                    </a:ext>
                  </a:extLst>
                </a:gridCol>
              </a:tblGrid>
              <a:tr h="46125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department_name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average_salary</a:t>
                      </a:r>
                      <a:endParaRPr kumimoji="1" lang="bg-BG"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Database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10,000</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1"/>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10,000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2"/>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Software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3"/>
                  </a:ext>
                </a:extLst>
              </a:tr>
            </a:tbl>
          </a:graphicData>
        </a:graphic>
      </p:graphicFrame>
      <p:graphicFrame>
        <p:nvGraphicFramePr>
          <p:cNvPr id="21" name="Group 49"/>
          <p:cNvGraphicFramePr>
            <a:graphicFrameLocks/>
          </p:cNvGraphicFramePr>
          <p:nvPr>
            <p:extLst>
              <p:ext uri="{D42A27DB-BD31-4B8C-83A1-F6EECF244321}">
                <p14:modId xmlns:p14="http://schemas.microsoft.com/office/powerpoint/2010/main" val="2992802373"/>
              </p:ext>
            </p:extLst>
          </p:nvPr>
        </p:nvGraphicFramePr>
        <p:xfrm>
          <a:off x="583096" y="2452089"/>
          <a:ext cx="5592002" cy="2906160"/>
        </p:xfrm>
        <a:graphic>
          <a:graphicData uri="http://schemas.openxmlformats.org/drawingml/2006/table">
            <a:tbl>
              <a:tblPr/>
              <a:tblGrid>
                <a:gridCol w="1453920">
                  <a:extLst>
                    <a:ext uri="{9D8B030D-6E8A-4147-A177-3AD203B41FA5}">
                      <a16:colId xmlns:a16="http://schemas.microsoft.com/office/drawing/2014/main" val="20000"/>
                    </a:ext>
                  </a:extLst>
                </a:gridCol>
                <a:gridCol w="3019681">
                  <a:extLst>
                    <a:ext uri="{9D8B030D-6E8A-4147-A177-3AD203B41FA5}">
                      <a16:colId xmlns:a16="http://schemas.microsoft.com/office/drawing/2014/main" val="20001"/>
                    </a:ext>
                  </a:extLst>
                </a:gridCol>
                <a:gridCol w="1118401">
                  <a:extLst>
                    <a:ext uri="{9D8B030D-6E8A-4147-A177-3AD203B41FA5}">
                      <a16:colId xmlns:a16="http://schemas.microsoft.com/office/drawing/2014/main" val="3282637692"/>
                    </a:ext>
                  </a:extLst>
                </a:gridCol>
              </a:tblGrid>
              <a:tr h="46125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employee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department_name</a:t>
                      </a:r>
                      <a:endParaRPr kumimoji="1" lang="bg-BG"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salary</a:t>
                      </a:r>
                      <a:endParaRPr kumimoji="1" lang="bg-BG"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Adam</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Database Support</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5,000</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1"/>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John</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Database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2"/>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Jane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10,000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3"/>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George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4"/>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Lila</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5"/>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Fred </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Software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3808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23">
            <a:extLst/>
          </p:cNvPr>
          <p:cNvSpPr/>
          <p:nvPr/>
        </p:nvSpPr>
        <p:spPr>
          <a:xfrm>
            <a:off x="3732212" y="4773992"/>
            <a:ext cx="3698818" cy="554410"/>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0" name="Rectangle 9"/>
          <p:cNvSpPr>
            <a:spLocks noChangeArrowheads="1"/>
          </p:cNvSpPr>
          <p:nvPr/>
        </p:nvSpPr>
        <p:spPr bwMode="auto">
          <a:xfrm>
            <a:off x="836612" y="2981814"/>
            <a:ext cx="10556818" cy="243410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600" b="1" dirty="0">
                <a:solidFill>
                  <a:schemeClr val="tx2"/>
                </a:solidFill>
                <a:latin typeface="Consolas" panose="020B0609020204030204" pitchFamily="49" charset="0"/>
              </a:rPr>
              <a:t>SELECT</a:t>
            </a:r>
            <a:r>
              <a:rPr lang="en-US" sz="3600" dirty="0">
                <a:solidFill>
                  <a:schemeClr val="tx2"/>
                </a:solidFill>
                <a:latin typeface="Consolas" panose="020B0609020204030204" pitchFamily="49" charset="0"/>
              </a:rPr>
              <a:t> e.`</a:t>
            </a:r>
            <a:r>
              <a:rPr lang="en-US" sz="3600" noProof="1">
                <a:solidFill>
                  <a:schemeClr val="tx2"/>
                </a:solidFill>
                <a:latin typeface="Consolas" panose="020B0609020204030204" pitchFamily="49" charset="0"/>
              </a:rPr>
              <a:t>department_id`</a:t>
            </a:r>
            <a:r>
              <a:rPr lang="en-US" sz="3600" dirty="0">
                <a:solidFill>
                  <a:schemeClr val="tx2"/>
                </a:solidFill>
                <a:latin typeface="Consolas" panose="020B0609020204030204" pitchFamily="49" charset="0"/>
              </a:rPr>
              <a:t>, </a:t>
            </a:r>
          </a:p>
          <a:p>
            <a:r>
              <a:rPr lang="en-US" sz="3600" b="1" dirty="0">
                <a:solidFill>
                  <a:schemeClr val="tx2"/>
                </a:solidFill>
                <a:latin typeface="Consolas" panose="020B0609020204030204" pitchFamily="49" charset="0"/>
              </a:rPr>
              <a:t>  </a:t>
            </a:r>
            <a:r>
              <a:rPr lang="en-US" sz="3600" b="1" dirty="0">
                <a:solidFill>
                  <a:srgbClr val="F3BE60"/>
                </a:solidFill>
                <a:latin typeface="Consolas" panose="020B0609020204030204" pitchFamily="49" charset="0"/>
              </a:rPr>
              <a:t>AVG</a:t>
            </a:r>
            <a:r>
              <a:rPr lang="en-US" sz="3600" dirty="0">
                <a:solidFill>
                  <a:schemeClr val="tx2"/>
                </a:solidFill>
                <a:latin typeface="Consolas" panose="020B0609020204030204" pitchFamily="49" charset="0"/>
              </a:rPr>
              <a:t>(</a:t>
            </a:r>
            <a:r>
              <a:rPr lang="en-US" sz="3600" dirty="0" err="1">
                <a:solidFill>
                  <a:schemeClr val="tx2"/>
                </a:solidFill>
                <a:latin typeface="Consolas" panose="020B0609020204030204" pitchFamily="49" charset="0"/>
              </a:rPr>
              <a:t>e.`salary</a:t>
            </a:r>
            <a:r>
              <a:rPr lang="en-US" sz="3600" dirty="0">
                <a:solidFill>
                  <a:schemeClr val="tx2"/>
                </a:solidFill>
                <a:latin typeface="Consolas" panose="020B0609020204030204" pitchFamily="49" charset="0"/>
              </a:rPr>
              <a:t>`) </a:t>
            </a:r>
            <a:r>
              <a:rPr lang="en-US" sz="3600" b="1" dirty="0">
                <a:solidFill>
                  <a:schemeClr val="tx2"/>
                </a:solidFill>
                <a:latin typeface="Consolas" panose="020B0609020204030204" pitchFamily="49" charset="0"/>
              </a:rPr>
              <a:t>AS</a:t>
            </a:r>
            <a:r>
              <a:rPr lang="en-US" sz="3600" dirty="0">
                <a:solidFill>
                  <a:schemeClr val="tx2"/>
                </a:solidFill>
                <a:latin typeface="Consolas" panose="020B0609020204030204" pitchFamily="49" charset="0"/>
              </a:rPr>
              <a:t> </a:t>
            </a:r>
            <a:r>
              <a:rPr lang="en-US" sz="3600" noProof="1">
                <a:solidFill>
                  <a:schemeClr val="tx2"/>
                </a:solidFill>
                <a:latin typeface="Consolas" panose="020B0609020204030204" pitchFamily="49" charset="0"/>
              </a:rPr>
              <a:t>'AvgSalary</a:t>
            </a:r>
            <a:r>
              <a:rPr lang="en-US" sz="3600" dirty="0">
                <a:solidFill>
                  <a:schemeClr val="tx2"/>
                </a:solidFill>
                <a:latin typeface="Consolas" panose="020B0609020204030204" pitchFamily="49" charset="0"/>
              </a:rPr>
              <a:t>'</a:t>
            </a:r>
          </a:p>
          <a:p>
            <a:r>
              <a:rPr lang="en-GB" sz="3600" b="1" dirty="0">
                <a:solidFill>
                  <a:schemeClr val="tx2"/>
                </a:solidFill>
                <a:latin typeface="Consolas" panose="020B0609020204030204" pitchFamily="49" charset="0"/>
              </a:rPr>
              <a:t>FROM</a:t>
            </a:r>
            <a:r>
              <a:rPr lang="en-GB" sz="3600" dirty="0">
                <a:solidFill>
                  <a:schemeClr val="tx2"/>
                </a:solidFill>
                <a:latin typeface="Consolas" panose="020B0609020204030204" pitchFamily="49" charset="0"/>
              </a:rPr>
              <a:t> `employees` </a:t>
            </a:r>
            <a:r>
              <a:rPr lang="en-GB" sz="3600" b="1" dirty="0">
                <a:solidFill>
                  <a:schemeClr val="tx2"/>
                </a:solidFill>
                <a:latin typeface="Consolas" panose="020B0609020204030204" pitchFamily="49" charset="0"/>
              </a:rPr>
              <a:t>AS</a:t>
            </a:r>
            <a:r>
              <a:rPr lang="en-GB" sz="3600" dirty="0">
                <a:solidFill>
                  <a:schemeClr val="tx2"/>
                </a:solidFill>
                <a:latin typeface="Consolas" panose="020B0609020204030204" pitchFamily="49" charset="0"/>
              </a:rPr>
              <a:t> e</a:t>
            </a:r>
          </a:p>
          <a:p>
            <a:r>
              <a:rPr lang="en-GB" sz="3600" b="1" dirty="0">
                <a:solidFill>
                  <a:schemeClr val="tx2"/>
                </a:solidFill>
                <a:latin typeface="Consolas" panose="020B0609020204030204" pitchFamily="49" charset="0"/>
              </a:rPr>
              <a:t>GROUP</a:t>
            </a:r>
            <a:r>
              <a:rPr lang="en-GB" sz="3600" dirty="0">
                <a:solidFill>
                  <a:schemeClr val="tx2"/>
                </a:solidFill>
                <a:latin typeface="Consolas" panose="020B0609020204030204" pitchFamily="49" charset="0"/>
              </a:rPr>
              <a:t> </a:t>
            </a:r>
            <a:r>
              <a:rPr lang="en-GB" sz="3600" b="1" dirty="0">
                <a:solidFill>
                  <a:schemeClr val="tx2"/>
                </a:solidFill>
                <a:latin typeface="Consolas" panose="020B0609020204030204" pitchFamily="49" charset="0"/>
              </a:rPr>
              <a:t>BY</a:t>
            </a:r>
            <a:r>
              <a:rPr lang="en-GB" sz="3600" dirty="0">
                <a:solidFill>
                  <a:schemeClr val="tx2"/>
                </a:solidFill>
                <a:latin typeface="Consolas" panose="020B0609020204030204" pitchFamily="49" charset="0"/>
              </a:rPr>
              <a:t> e.`</a:t>
            </a:r>
            <a:r>
              <a:rPr lang="en-US" sz="3600" noProof="1">
                <a:solidFill>
                  <a:schemeClr val="tx2"/>
                </a:solidFill>
                <a:latin typeface="Consolas" panose="020B0609020204030204" pitchFamily="49" charset="0"/>
              </a:rPr>
              <a:t>department_id`;</a:t>
            </a: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21</a:t>
            </a:fld>
            <a:endParaRPr lang="en-US" dirty="0"/>
          </a:p>
        </p:txBody>
      </p:sp>
      <p:sp>
        <p:nvSpPr>
          <p:cNvPr id="465922" name="Rectangle 2"/>
          <p:cNvSpPr>
            <a:spLocks noGrp="1" noChangeArrowheads="1"/>
          </p:cNvSpPr>
          <p:nvPr>
            <p:ph type="title"/>
          </p:nvPr>
        </p:nvSpPr>
        <p:spPr/>
        <p:txBody>
          <a:bodyPr/>
          <a:lstStyle/>
          <a:p>
            <a:r>
              <a:rPr lang="en-US" dirty="0"/>
              <a:t>Demo: AVG Syntax</a:t>
            </a:r>
            <a:endParaRPr lang="bg-BG" dirty="0"/>
          </a:p>
        </p:txBody>
      </p:sp>
      <p:sp>
        <p:nvSpPr>
          <p:cNvPr id="8" name="AutoShape 7"/>
          <p:cNvSpPr>
            <a:spLocks noChangeArrowheads="1"/>
          </p:cNvSpPr>
          <p:nvPr/>
        </p:nvSpPr>
        <p:spPr bwMode="auto">
          <a:xfrm>
            <a:off x="3198812" y="1774707"/>
            <a:ext cx="2229557" cy="953805"/>
          </a:xfrm>
          <a:prstGeom prst="wedgeRoundRectCallout">
            <a:avLst>
              <a:gd name="adj1" fmla="val -36015"/>
              <a:gd name="adj2" fmla="val 8759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Grouping Column</a:t>
            </a:r>
          </a:p>
        </p:txBody>
      </p:sp>
      <p:sp>
        <p:nvSpPr>
          <p:cNvPr id="12" name="AutoShape 7"/>
          <p:cNvSpPr>
            <a:spLocks noChangeArrowheads="1"/>
          </p:cNvSpPr>
          <p:nvPr/>
        </p:nvSpPr>
        <p:spPr bwMode="auto">
          <a:xfrm>
            <a:off x="4646612" y="5599395"/>
            <a:ext cx="2229557" cy="953805"/>
          </a:xfrm>
          <a:prstGeom prst="wedgeRoundRectCallout">
            <a:avLst>
              <a:gd name="adj1" fmla="val -37789"/>
              <a:gd name="adj2" fmla="val -7590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Grouping Columns</a:t>
            </a:r>
          </a:p>
        </p:txBody>
      </p:sp>
      <p:sp>
        <p:nvSpPr>
          <p:cNvPr id="11" name="AutoShape 7"/>
          <p:cNvSpPr>
            <a:spLocks noChangeArrowheads="1"/>
          </p:cNvSpPr>
          <p:nvPr/>
        </p:nvSpPr>
        <p:spPr bwMode="auto">
          <a:xfrm>
            <a:off x="6627812" y="4253185"/>
            <a:ext cx="1905000" cy="520807"/>
          </a:xfrm>
          <a:prstGeom prst="wedgeRoundRectCallout">
            <a:avLst>
              <a:gd name="adj1" fmla="val -65903"/>
              <a:gd name="adj2" fmla="val 122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Alias</a:t>
            </a:r>
          </a:p>
        </p:txBody>
      </p:sp>
      <p:sp>
        <p:nvSpPr>
          <p:cNvPr id="13" name="AutoShape 7"/>
          <p:cNvSpPr>
            <a:spLocks noChangeArrowheads="1"/>
          </p:cNvSpPr>
          <p:nvPr/>
        </p:nvSpPr>
        <p:spPr bwMode="auto">
          <a:xfrm>
            <a:off x="7466012" y="2824178"/>
            <a:ext cx="2971800" cy="558485"/>
          </a:xfrm>
          <a:prstGeom prst="wedgeRoundRectCallout">
            <a:avLst>
              <a:gd name="adj1" fmla="val -39283"/>
              <a:gd name="adj2" fmla="val 11159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New Column Alias</a:t>
            </a:r>
          </a:p>
        </p:txBody>
      </p:sp>
      <p:sp>
        <p:nvSpPr>
          <p:cNvPr id="9" name="Rectangle: Rounded Corners 23">
            <a:extLst/>
          </p:cNvPr>
          <p:cNvSpPr/>
          <p:nvPr/>
        </p:nvSpPr>
        <p:spPr>
          <a:xfrm>
            <a:off x="3198812" y="3154063"/>
            <a:ext cx="3733800" cy="457200"/>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Rectangle: Rounded Corners 23">
            <a:extLst/>
          </p:cNvPr>
          <p:cNvSpPr/>
          <p:nvPr/>
        </p:nvSpPr>
        <p:spPr>
          <a:xfrm>
            <a:off x="6246812" y="3715342"/>
            <a:ext cx="2819400" cy="457200"/>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Rectangle: Rounded Corners 23">
            <a:extLst/>
          </p:cNvPr>
          <p:cNvSpPr/>
          <p:nvPr/>
        </p:nvSpPr>
        <p:spPr>
          <a:xfrm>
            <a:off x="5942012" y="4267200"/>
            <a:ext cx="381000" cy="405265"/>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294701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animBg="1"/>
      <p:bldP spid="12" grpId="0" animBg="1"/>
      <p:bldP spid="11" grpId="0" animBg="1"/>
      <p:bldP spid="13" grpId="0" animBg="1"/>
      <p:bldP spid="9" grpId="0" animBg="1"/>
      <p:bldP spid="14"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75540" y="4876800"/>
            <a:ext cx="8938472" cy="820600"/>
          </a:xfrm>
        </p:spPr>
        <p:txBody>
          <a:bodyPr/>
          <a:lstStyle/>
          <a:p>
            <a:r>
              <a:rPr lang="en-US" dirty="0"/>
              <a:t>Having</a:t>
            </a:r>
          </a:p>
        </p:txBody>
      </p:sp>
      <p:sp>
        <p:nvSpPr>
          <p:cNvPr id="6" name="Text Placeholder 5"/>
          <p:cNvSpPr>
            <a:spLocks noGrp="1"/>
          </p:cNvSpPr>
          <p:nvPr>
            <p:ph type="body" idx="1"/>
          </p:nvPr>
        </p:nvSpPr>
        <p:spPr>
          <a:xfrm>
            <a:off x="1575540" y="5754968"/>
            <a:ext cx="8938472" cy="719034"/>
          </a:xfrm>
        </p:spPr>
        <p:txBody>
          <a:bodyPr/>
          <a:lstStyle/>
          <a:p>
            <a:r>
              <a:rPr lang="en-US" dirty="0">
                <a:solidFill>
                  <a:srgbClr val="F0A22E"/>
                </a:solidFill>
              </a:rPr>
              <a:t>Using predicates while grouping</a:t>
            </a:r>
          </a:p>
        </p:txBody>
      </p:sp>
      <p:pic>
        <p:nvPicPr>
          <p:cNvPr id="1028" name="Picture 4" descr="Image result for funn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775" y="1477099"/>
            <a:ext cx="3810001" cy="381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283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
          </p:nvPr>
        </p:nvSpPr>
        <p:spPr>
          <a:xfrm>
            <a:off x="190413" y="1135245"/>
            <a:ext cx="11804822" cy="5570355"/>
          </a:xfrm>
        </p:spPr>
        <p:txBody>
          <a:bodyPr/>
          <a:lstStyle/>
          <a:p>
            <a:pPr>
              <a:lnSpc>
                <a:spcPct val="100000"/>
              </a:lnSpc>
            </a:pPr>
            <a:r>
              <a:rPr lang="en-US" sz="3200" dirty="0"/>
              <a:t>The </a:t>
            </a:r>
            <a:r>
              <a:rPr lang="en-US" sz="3200" b="1" dirty="0">
                <a:solidFill>
                  <a:srgbClr val="F3CD60"/>
                </a:solidFill>
                <a:latin typeface="Consolas" panose="020B0609020204030204" pitchFamily="49" charset="0"/>
              </a:rPr>
              <a:t>HAVING</a:t>
            </a:r>
            <a:r>
              <a:rPr lang="en-US" sz="3200" dirty="0"/>
              <a:t> clause is used to filter data based on </a:t>
            </a:r>
            <a:r>
              <a:rPr lang="en-US" sz="3200" dirty="0">
                <a:solidFill>
                  <a:srgbClr val="F3CD60"/>
                </a:solidFill>
              </a:rPr>
              <a:t>aggregate</a:t>
            </a:r>
            <a:r>
              <a:rPr lang="en-US" sz="3200" dirty="0"/>
              <a:t> values. </a:t>
            </a:r>
          </a:p>
          <a:p>
            <a:pPr lvl="1">
              <a:lnSpc>
                <a:spcPct val="100000"/>
              </a:lnSpc>
            </a:pPr>
            <a:r>
              <a:rPr lang="en-US" sz="3000" dirty="0"/>
              <a:t>We cannot use it </a:t>
            </a:r>
            <a:r>
              <a:rPr lang="en-US" sz="3000" dirty="0">
                <a:solidFill>
                  <a:srgbClr val="F3CD60"/>
                </a:solidFill>
              </a:rPr>
              <a:t>without</a:t>
            </a:r>
            <a:r>
              <a:rPr lang="en-US" sz="3000" dirty="0"/>
              <a:t> grouping </a:t>
            </a:r>
            <a:r>
              <a:rPr lang="en-US" sz="3000" dirty="0">
                <a:solidFill>
                  <a:srgbClr val="F3CD60"/>
                </a:solidFill>
              </a:rPr>
              <a:t>before</a:t>
            </a:r>
            <a:r>
              <a:rPr lang="en-US" sz="3000" dirty="0"/>
              <a:t> that</a:t>
            </a:r>
          </a:p>
          <a:p>
            <a:pPr>
              <a:lnSpc>
                <a:spcPct val="100000"/>
              </a:lnSpc>
            </a:pPr>
            <a:r>
              <a:rPr lang="en-US" sz="3200" dirty="0"/>
              <a:t>Any Aggregate functions  in the "</a:t>
            </a:r>
            <a:r>
              <a:rPr lang="en-US" sz="3200" b="1" dirty="0">
                <a:solidFill>
                  <a:srgbClr val="F3CD60"/>
                </a:solidFill>
                <a:latin typeface="Consolas" panose="020B0609020204030204" pitchFamily="49" charset="0"/>
              </a:rPr>
              <a:t>HAVING</a:t>
            </a:r>
            <a:r>
              <a:rPr lang="en-US" sz="3200" dirty="0"/>
              <a:t>" clause and in the "</a:t>
            </a:r>
            <a:r>
              <a:rPr lang="en-US" sz="3200" b="1" dirty="0">
                <a:solidFill>
                  <a:srgbClr val="F3CD60"/>
                </a:solidFill>
                <a:latin typeface="Consolas" panose="020B0609020204030204" pitchFamily="49" charset="0"/>
              </a:rPr>
              <a:t>SELECT</a:t>
            </a:r>
            <a:r>
              <a:rPr lang="en-US" sz="3200" dirty="0"/>
              <a:t>" statement are executed one time only</a:t>
            </a:r>
          </a:p>
          <a:p>
            <a:pPr>
              <a:lnSpc>
                <a:spcPct val="100000"/>
              </a:lnSpc>
            </a:pPr>
            <a:r>
              <a:rPr lang="en-US" sz="3200" dirty="0"/>
              <a:t>Unlike </a:t>
            </a:r>
            <a:r>
              <a:rPr lang="en-US" sz="3200" b="1" dirty="0">
                <a:solidFill>
                  <a:srgbClr val="F3CD60"/>
                </a:solidFill>
                <a:latin typeface="Consolas" panose="020B0609020204030204" pitchFamily="49" charset="0"/>
              </a:rPr>
              <a:t>HAVING</a:t>
            </a:r>
            <a:r>
              <a:rPr lang="en-US" sz="3200" dirty="0"/>
              <a:t>, the </a:t>
            </a:r>
            <a:r>
              <a:rPr lang="en-US" sz="3200" b="1" dirty="0">
                <a:solidFill>
                  <a:srgbClr val="F3CD60"/>
                </a:solidFill>
                <a:latin typeface="Consolas" panose="020B0609020204030204" pitchFamily="49" charset="0"/>
              </a:rPr>
              <a:t>WHERE</a:t>
            </a:r>
            <a:r>
              <a:rPr lang="en-US" sz="3200" dirty="0"/>
              <a:t> clause filters rows </a:t>
            </a:r>
            <a:r>
              <a:rPr lang="en-US" sz="3200" dirty="0">
                <a:solidFill>
                  <a:srgbClr val="F3CD60"/>
                </a:solidFill>
              </a:rPr>
              <a:t>before</a:t>
            </a:r>
            <a:r>
              <a:rPr lang="en-US" sz="3200" dirty="0"/>
              <a:t> the aggregation</a:t>
            </a:r>
          </a:p>
          <a:p>
            <a:pPr>
              <a:lnSpc>
                <a:spcPct val="100000"/>
              </a:lnSpc>
            </a:pPr>
            <a:endParaRPr lang="en-US" sz="3100" dirty="0"/>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465922" name="Rectangle 2"/>
          <p:cNvSpPr>
            <a:spLocks noGrp="1" noChangeArrowheads="1"/>
          </p:cNvSpPr>
          <p:nvPr>
            <p:ph type="title"/>
          </p:nvPr>
        </p:nvSpPr>
        <p:spPr/>
        <p:txBody>
          <a:bodyPr/>
          <a:lstStyle/>
          <a:p>
            <a:r>
              <a:rPr lang="en-US" dirty="0"/>
              <a:t>Having Clause</a:t>
            </a:r>
            <a:endParaRPr lang="bg-BG" dirty="0"/>
          </a:p>
        </p:txBody>
      </p:sp>
    </p:spTree>
    <p:extLst>
      <p:ext uri="{BB962C8B-B14F-4D97-AF65-F5344CB8AC3E}">
        <p14:creationId xmlns:p14="http://schemas.microsoft.com/office/powerpoint/2010/main" val="55442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
          </p:nvPr>
        </p:nvSpPr>
        <p:spPr>
          <a:xfrm>
            <a:off x="190413" y="1135245"/>
            <a:ext cx="11804822" cy="5570355"/>
          </a:xfrm>
        </p:spPr>
        <p:txBody>
          <a:bodyPr/>
          <a:lstStyle/>
          <a:p>
            <a:pPr>
              <a:lnSpc>
                <a:spcPct val="100000"/>
              </a:lnSpc>
            </a:pPr>
            <a:r>
              <a:rPr lang="en-US" sz="3100" dirty="0"/>
              <a:t>Filter departments which have </a:t>
            </a:r>
            <a:r>
              <a:rPr lang="en-US" sz="3100" dirty="0">
                <a:solidFill>
                  <a:srgbClr val="F3CD60"/>
                </a:solidFill>
              </a:rPr>
              <a:t>total</a:t>
            </a:r>
            <a:r>
              <a:rPr lang="en-US" sz="3100" dirty="0"/>
              <a:t> salary </a:t>
            </a:r>
            <a:r>
              <a:rPr lang="en-US" sz="3100" dirty="0">
                <a:solidFill>
                  <a:srgbClr val="F3CD60"/>
                </a:solidFill>
              </a:rPr>
              <a:t>more</a:t>
            </a:r>
            <a:r>
              <a:rPr lang="en-US" sz="3100" dirty="0">
                <a:solidFill>
                  <a:schemeClr val="tx2">
                    <a:lumMod val="75000"/>
                  </a:schemeClr>
                </a:solidFill>
              </a:rPr>
              <a:t> </a:t>
            </a:r>
            <a:r>
              <a:rPr lang="en-US" sz="3100" dirty="0">
                <a:solidFill>
                  <a:srgbClr val="F3CD60"/>
                </a:solidFill>
              </a:rPr>
              <a:t>or</a:t>
            </a:r>
            <a:r>
              <a:rPr lang="en-US" sz="3100" dirty="0">
                <a:solidFill>
                  <a:schemeClr val="tx2">
                    <a:lumMod val="75000"/>
                  </a:schemeClr>
                </a:solidFill>
              </a:rPr>
              <a:t> </a:t>
            </a:r>
            <a:r>
              <a:rPr lang="en-US" sz="3100" dirty="0">
                <a:solidFill>
                  <a:srgbClr val="F3CD60"/>
                </a:solidFill>
              </a:rPr>
              <a:t>equal</a:t>
            </a:r>
            <a:r>
              <a:rPr lang="en-US" sz="3100" dirty="0">
                <a:solidFill>
                  <a:schemeClr val="tx2">
                    <a:lumMod val="75000"/>
                  </a:schemeClr>
                </a:solidFill>
              </a:rPr>
              <a:t> </a:t>
            </a:r>
            <a:r>
              <a:rPr lang="en-US" sz="3100" dirty="0"/>
              <a:t>15,000.</a:t>
            </a: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24</a:t>
            </a:fld>
            <a:endParaRPr lang="en-US" dirty="0"/>
          </a:p>
        </p:txBody>
      </p:sp>
      <p:sp>
        <p:nvSpPr>
          <p:cNvPr id="465922" name="Rectangle 2"/>
          <p:cNvSpPr>
            <a:spLocks noGrp="1" noChangeArrowheads="1"/>
          </p:cNvSpPr>
          <p:nvPr>
            <p:ph type="title"/>
          </p:nvPr>
        </p:nvSpPr>
        <p:spPr/>
        <p:txBody>
          <a:bodyPr/>
          <a:lstStyle/>
          <a:p>
            <a:r>
              <a:rPr lang="en-US" dirty="0"/>
              <a:t>Having Clause: Example</a:t>
            </a:r>
            <a:endParaRPr lang="bg-BG" dirty="0"/>
          </a:p>
        </p:txBody>
      </p:sp>
      <p:sp>
        <p:nvSpPr>
          <p:cNvPr id="7" name="AutoShape 7"/>
          <p:cNvSpPr>
            <a:spLocks noChangeArrowheads="1"/>
          </p:cNvSpPr>
          <p:nvPr/>
        </p:nvSpPr>
        <p:spPr bwMode="auto">
          <a:xfrm>
            <a:off x="6532422" y="1716107"/>
            <a:ext cx="3704276" cy="592508"/>
          </a:xfrm>
          <a:prstGeom prst="wedgeRoundRectCallout">
            <a:avLst>
              <a:gd name="adj1" fmla="val -43610"/>
              <a:gd name="adj2" fmla="val 10180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Aggregated value</a:t>
            </a:r>
          </a:p>
        </p:txBody>
      </p:sp>
      <p:sp>
        <p:nvSpPr>
          <p:cNvPr id="10" name="Rectangle 13"/>
          <p:cNvSpPr/>
          <p:nvPr/>
        </p:nvSpPr>
        <p:spPr>
          <a:xfrm>
            <a:off x="404328" y="5040398"/>
            <a:ext cx="6128094" cy="4184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Rectangle 12"/>
          <p:cNvSpPr/>
          <p:nvPr/>
        </p:nvSpPr>
        <p:spPr>
          <a:xfrm>
            <a:off x="379412" y="3819827"/>
            <a:ext cx="6153010" cy="1247427"/>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Rectangle 1"/>
          <p:cNvSpPr/>
          <p:nvPr/>
        </p:nvSpPr>
        <p:spPr>
          <a:xfrm>
            <a:off x="384428" y="3009855"/>
            <a:ext cx="6147994" cy="80997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aphicFrame>
        <p:nvGraphicFramePr>
          <p:cNvPr id="14" name="Group 49"/>
          <p:cNvGraphicFramePr>
            <a:graphicFrameLocks/>
          </p:cNvGraphicFramePr>
          <p:nvPr>
            <p:extLst>
              <p:ext uri="{D42A27DB-BD31-4B8C-83A1-F6EECF244321}">
                <p14:modId xmlns:p14="http://schemas.microsoft.com/office/powerpoint/2010/main" val="4261507216"/>
              </p:ext>
            </p:extLst>
          </p:nvPr>
        </p:nvGraphicFramePr>
        <p:xfrm>
          <a:off x="360221" y="2354459"/>
          <a:ext cx="6172201" cy="3115470"/>
        </p:xfrm>
        <a:graphic>
          <a:graphicData uri="http://schemas.openxmlformats.org/drawingml/2006/table">
            <a:tbl>
              <a:tblPr/>
              <a:tblGrid>
                <a:gridCol w="1337309">
                  <a:extLst>
                    <a:ext uri="{9D8B030D-6E8A-4147-A177-3AD203B41FA5}">
                      <a16:colId xmlns:a16="http://schemas.microsoft.com/office/drawing/2014/main" val="20000"/>
                    </a:ext>
                  </a:extLst>
                </a:gridCol>
                <a:gridCol w="2777490">
                  <a:extLst>
                    <a:ext uri="{9D8B030D-6E8A-4147-A177-3AD203B41FA5}">
                      <a16:colId xmlns:a16="http://schemas.microsoft.com/office/drawing/2014/main" val="20001"/>
                    </a:ext>
                  </a:extLst>
                </a:gridCol>
                <a:gridCol w="1028701">
                  <a:extLst>
                    <a:ext uri="{9D8B030D-6E8A-4147-A177-3AD203B41FA5}">
                      <a16:colId xmlns:a16="http://schemas.microsoft.com/office/drawing/2014/main" val="3282637692"/>
                    </a:ext>
                  </a:extLst>
                </a:gridCol>
                <a:gridCol w="1028701">
                  <a:extLst>
                    <a:ext uri="{9D8B030D-6E8A-4147-A177-3AD203B41FA5}">
                      <a16:colId xmlns:a16="http://schemas.microsoft.com/office/drawing/2014/main" val="3526561393"/>
                    </a:ext>
                  </a:extLst>
                </a:gridCol>
              </a:tblGrid>
              <a:tr h="46125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employee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department_name</a:t>
                      </a:r>
                      <a:endParaRPr kumimoji="1" lang="bg-BG"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salary</a:t>
                      </a:r>
                      <a:endParaRPr kumimoji="1" lang="bg-BG"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Total Salary</a:t>
                      </a:r>
                      <a:endParaRPr kumimoji="1" lang="bg-BG"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Adam</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Database Support</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5,000</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rowSpan="2">
                  <a:txBody>
                    <a:bodyPr/>
                    <a:lstStyle/>
                    <a:p>
                      <a:pPr marL="0" marR="0" lvl="0" indent="0" algn="l" defTabSz="914400" rtl="0" eaLnBrk="0" fontAlgn="base" latinLnBrk="0" hangingPunct="0">
                        <a:lnSpc>
                          <a:spcPct val="200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20,000</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1"/>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John</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Database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vMerge="1">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en-US"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2"/>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Jane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10,000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rowSpan="3">
                  <a:txBody>
                    <a:bodyPr/>
                    <a:lstStyle/>
                    <a:p>
                      <a:pPr marL="0" marR="0" lvl="0" indent="0" algn="l" defTabSz="914400" rtl="0" eaLnBrk="0" fontAlgn="base" latinLnBrk="0" hangingPunct="0">
                        <a:lnSpc>
                          <a:spcPct val="300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10,000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3"/>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George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vMerge="1">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4"/>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Lila</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vMerge="1">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en-US"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5"/>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Fred </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Software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6"/>
                  </a:ext>
                </a:extLst>
              </a:tr>
            </a:tbl>
          </a:graphicData>
        </a:graphic>
      </p:graphicFrame>
      <p:sp>
        <p:nvSpPr>
          <p:cNvPr id="15" name="Right Arrow 15"/>
          <p:cNvSpPr/>
          <p:nvPr/>
        </p:nvSpPr>
        <p:spPr>
          <a:xfrm rot="1884745">
            <a:off x="6701897" y="3333131"/>
            <a:ext cx="717577" cy="242987"/>
          </a:xfrm>
          <a:prstGeom prst="rightArrow">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Right Arrow 18"/>
          <p:cNvSpPr/>
          <p:nvPr/>
        </p:nvSpPr>
        <p:spPr>
          <a:xfrm rot="19000881">
            <a:off x="6716684" y="4173469"/>
            <a:ext cx="717577" cy="242987"/>
          </a:xfrm>
          <a:prstGeom prst="rightArrow">
            <a:avLst/>
          </a:prstGeom>
          <a:solidFill>
            <a:srgbClr val="F3BE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8" name="Rectangle 1"/>
          <p:cNvSpPr/>
          <p:nvPr/>
        </p:nvSpPr>
        <p:spPr>
          <a:xfrm>
            <a:off x="7710823" y="3557450"/>
            <a:ext cx="4219238" cy="37572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0" name="Rectangle 13"/>
          <p:cNvSpPr/>
          <p:nvPr/>
        </p:nvSpPr>
        <p:spPr>
          <a:xfrm>
            <a:off x="7694612" y="3962400"/>
            <a:ext cx="4228640" cy="37741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aphicFrame>
        <p:nvGraphicFramePr>
          <p:cNvPr id="21" name="Group 49"/>
          <p:cNvGraphicFramePr>
            <a:graphicFrameLocks/>
          </p:cNvGraphicFramePr>
          <p:nvPr>
            <p:extLst>
              <p:ext uri="{D42A27DB-BD31-4B8C-83A1-F6EECF244321}">
                <p14:modId xmlns:p14="http://schemas.microsoft.com/office/powerpoint/2010/main" val="664909077"/>
              </p:ext>
            </p:extLst>
          </p:nvPr>
        </p:nvGraphicFramePr>
        <p:xfrm>
          <a:off x="7714145" y="3080855"/>
          <a:ext cx="4215916" cy="1276220"/>
        </p:xfrm>
        <a:graphic>
          <a:graphicData uri="http://schemas.openxmlformats.org/drawingml/2006/table">
            <a:tbl>
              <a:tblPr/>
              <a:tblGrid>
                <a:gridCol w="2316914">
                  <a:extLst>
                    <a:ext uri="{9D8B030D-6E8A-4147-A177-3AD203B41FA5}">
                      <a16:colId xmlns:a16="http://schemas.microsoft.com/office/drawing/2014/main" val="20000"/>
                    </a:ext>
                  </a:extLst>
                </a:gridCol>
                <a:gridCol w="1899002">
                  <a:extLst>
                    <a:ext uri="{9D8B030D-6E8A-4147-A177-3AD203B41FA5}">
                      <a16:colId xmlns:a16="http://schemas.microsoft.com/office/drawing/2014/main" val="20001"/>
                    </a:ext>
                  </a:extLst>
                </a:gridCol>
              </a:tblGrid>
              <a:tr h="46125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department_name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average_salary</a:t>
                      </a:r>
                      <a:endParaRPr kumimoji="1" lang="bg-BG"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Database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10,000</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1"/>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Software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2891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13" grpId="0" animBg="1"/>
      <p:bldP spid="15" grpId="0" animBg="1"/>
      <p:bldP spid="17" grpId="0" animBg="1"/>
      <p:bldP spid="18"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836612" y="2579224"/>
            <a:ext cx="10556817" cy="268032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200" b="1" dirty="0">
                <a:solidFill>
                  <a:schemeClr val="tx2"/>
                </a:solidFill>
                <a:latin typeface="Consolas" panose="020B0609020204030204" pitchFamily="49" charset="0"/>
              </a:rPr>
              <a:t>SELECT</a:t>
            </a:r>
            <a:r>
              <a:rPr lang="en-US" sz="3200" dirty="0">
                <a:solidFill>
                  <a:schemeClr val="tx2"/>
                </a:solidFill>
                <a:latin typeface="Consolas" panose="020B0609020204030204" pitchFamily="49" charset="0"/>
              </a:rPr>
              <a:t> </a:t>
            </a:r>
            <a:r>
              <a:rPr lang="en-US" sz="3200" noProof="1">
                <a:solidFill>
                  <a:schemeClr val="tx2"/>
                </a:solidFill>
                <a:latin typeface="Consolas" panose="020B0609020204030204" pitchFamily="49" charset="0"/>
              </a:rPr>
              <a:t>e.`department_id`,</a:t>
            </a:r>
            <a:br>
              <a:rPr lang="en-US" sz="3200" noProof="1">
                <a:solidFill>
                  <a:schemeClr val="tx2"/>
                </a:solidFill>
                <a:latin typeface="Consolas" panose="020B0609020204030204" pitchFamily="49" charset="0"/>
              </a:rPr>
            </a:br>
            <a:r>
              <a:rPr lang="en-US" sz="3200" dirty="0">
                <a:solidFill>
                  <a:schemeClr val="tx2"/>
                </a:solidFill>
                <a:latin typeface="Consolas" panose="020B0609020204030204" pitchFamily="49" charset="0"/>
              </a:rPr>
              <a:t>  </a:t>
            </a:r>
            <a:r>
              <a:rPr lang="en-US" sz="3200" b="1" dirty="0">
                <a:solidFill>
                  <a:srgbClr val="F3BE60"/>
                </a:solidFill>
                <a:latin typeface="Consolas" panose="020B0609020204030204" pitchFamily="49" charset="0"/>
              </a:rPr>
              <a:t>SUM</a:t>
            </a:r>
            <a:r>
              <a:rPr lang="en-US" sz="3200" dirty="0">
                <a:solidFill>
                  <a:schemeClr val="tx2"/>
                </a:solidFill>
                <a:latin typeface="Consolas" panose="020B0609020204030204" pitchFamily="49" charset="0"/>
              </a:rPr>
              <a:t>(</a:t>
            </a:r>
            <a:r>
              <a:rPr lang="en-US" sz="3200" dirty="0" err="1">
                <a:solidFill>
                  <a:schemeClr val="tx2"/>
                </a:solidFill>
                <a:latin typeface="Consolas" panose="020B0609020204030204" pitchFamily="49" charset="0"/>
              </a:rPr>
              <a:t>e.salary</a:t>
            </a:r>
            <a:r>
              <a:rPr lang="en-US" sz="3200" dirty="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AS</a:t>
            </a:r>
            <a:r>
              <a:rPr lang="en-US" sz="3200" dirty="0">
                <a:solidFill>
                  <a:schemeClr val="tx2"/>
                </a:solidFill>
                <a:latin typeface="Consolas" panose="020B0609020204030204" pitchFamily="49" charset="0"/>
              </a:rPr>
              <a:t> 'TotalSalary'</a:t>
            </a:r>
          </a:p>
          <a:p>
            <a:r>
              <a:rPr lang="en-GB" sz="3200" b="1" dirty="0">
                <a:solidFill>
                  <a:schemeClr val="tx2"/>
                </a:solidFill>
                <a:latin typeface="Consolas" panose="020B0609020204030204" pitchFamily="49" charset="0"/>
              </a:rPr>
              <a:t>FROM</a:t>
            </a:r>
            <a:r>
              <a:rPr lang="en-GB" sz="3200" dirty="0">
                <a:solidFill>
                  <a:schemeClr val="tx2"/>
                </a:solidFill>
                <a:latin typeface="Consolas" panose="020B0609020204030204" pitchFamily="49" charset="0"/>
              </a:rPr>
              <a:t> `employees` </a:t>
            </a:r>
            <a:r>
              <a:rPr lang="en-GB" sz="3200" b="1" dirty="0">
                <a:solidFill>
                  <a:schemeClr val="tx2"/>
                </a:solidFill>
                <a:latin typeface="Consolas" panose="020B0609020204030204" pitchFamily="49" charset="0"/>
              </a:rPr>
              <a:t>AS</a:t>
            </a:r>
            <a:r>
              <a:rPr lang="en-GB" sz="3200" dirty="0">
                <a:solidFill>
                  <a:schemeClr val="tx2"/>
                </a:solidFill>
                <a:latin typeface="Consolas" panose="020B0609020204030204" pitchFamily="49" charset="0"/>
              </a:rPr>
              <a:t> e</a:t>
            </a:r>
          </a:p>
          <a:p>
            <a:r>
              <a:rPr lang="en-GB" sz="3200" b="1" dirty="0">
                <a:solidFill>
                  <a:schemeClr val="tx2"/>
                </a:solidFill>
                <a:latin typeface="Consolas" panose="020B0609020204030204" pitchFamily="49" charset="0"/>
              </a:rPr>
              <a:t>GROUP</a:t>
            </a:r>
            <a:r>
              <a:rPr lang="en-GB" sz="3200" dirty="0">
                <a:solidFill>
                  <a:schemeClr val="tx2"/>
                </a:solidFill>
                <a:latin typeface="Consolas" panose="020B0609020204030204" pitchFamily="49" charset="0"/>
              </a:rPr>
              <a:t> </a:t>
            </a:r>
            <a:r>
              <a:rPr lang="en-GB" sz="3200" b="1" dirty="0">
                <a:solidFill>
                  <a:schemeClr val="tx2"/>
                </a:solidFill>
                <a:latin typeface="Consolas" panose="020B0609020204030204" pitchFamily="49" charset="0"/>
              </a:rPr>
              <a:t>BY</a:t>
            </a:r>
            <a:r>
              <a:rPr lang="en-GB" sz="3200" dirty="0">
                <a:solidFill>
                  <a:schemeClr val="tx2"/>
                </a:solidFill>
                <a:latin typeface="Consolas" panose="020B0609020204030204" pitchFamily="49" charset="0"/>
              </a:rPr>
              <a:t> </a:t>
            </a:r>
            <a:r>
              <a:rPr lang="en-US" sz="3200" dirty="0">
                <a:solidFill>
                  <a:schemeClr val="tx2"/>
                </a:solidFill>
                <a:latin typeface="Consolas" panose="020B0609020204030204" pitchFamily="49" charset="0"/>
              </a:rPr>
              <a:t>e.`</a:t>
            </a:r>
            <a:r>
              <a:rPr lang="en-US" sz="3200" noProof="1">
                <a:solidFill>
                  <a:schemeClr val="tx2"/>
                </a:solidFill>
                <a:latin typeface="Consolas" panose="020B0609020204030204" pitchFamily="49" charset="0"/>
              </a:rPr>
              <a:t>department_id`</a:t>
            </a:r>
          </a:p>
          <a:p>
            <a:r>
              <a:rPr lang="en-GB" sz="3200" b="1" dirty="0">
                <a:solidFill>
                  <a:schemeClr val="tx2"/>
                </a:solidFill>
                <a:latin typeface="Consolas" panose="020B0609020204030204" pitchFamily="49" charset="0"/>
              </a:rPr>
              <a:t>HAVING</a:t>
            </a:r>
            <a:r>
              <a:rPr lang="en-GB" sz="3200" dirty="0">
                <a:solidFill>
                  <a:schemeClr val="tx2"/>
                </a:solidFill>
                <a:latin typeface="Consolas" panose="020B0609020204030204" pitchFamily="49" charset="0"/>
              </a:rPr>
              <a:t> </a:t>
            </a:r>
            <a:r>
              <a:rPr lang="en-GB" sz="3200" b="1" dirty="0">
                <a:solidFill>
                  <a:srgbClr val="F3BE60"/>
                </a:solidFill>
                <a:latin typeface="Consolas" panose="020B0609020204030204" pitchFamily="49" charset="0"/>
              </a:rPr>
              <a:t>`</a:t>
            </a:r>
            <a:r>
              <a:rPr lang="en-GB" sz="3200" b="1" dirty="0" err="1">
                <a:solidFill>
                  <a:srgbClr val="F3BE60"/>
                </a:solidFill>
                <a:latin typeface="Consolas" panose="020B0609020204030204" pitchFamily="49" charset="0"/>
              </a:rPr>
              <a:t>TotalSalary</a:t>
            </a:r>
            <a:r>
              <a:rPr lang="en-GB" sz="3200" b="1" dirty="0">
                <a:solidFill>
                  <a:srgbClr val="F3BE60"/>
                </a:solidFill>
                <a:latin typeface="Consolas" panose="020B0609020204030204" pitchFamily="49" charset="0"/>
              </a:rPr>
              <a:t>`</a:t>
            </a:r>
            <a:r>
              <a:rPr lang="en-GB" sz="3200" dirty="0">
                <a:solidFill>
                  <a:schemeClr val="tx2"/>
                </a:solidFill>
                <a:latin typeface="Consolas" panose="020B0609020204030204" pitchFamily="49" charset="0"/>
              </a:rPr>
              <a:t>&lt; 250000;</a:t>
            </a: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25</a:t>
            </a:fld>
            <a:endParaRPr lang="en-US" dirty="0"/>
          </a:p>
        </p:txBody>
      </p:sp>
      <p:sp>
        <p:nvSpPr>
          <p:cNvPr id="465922" name="Rectangle 2"/>
          <p:cNvSpPr>
            <a:spLocks noGrp="1" noChangeArrowheads="1"/>
          </p:cNvSpPr>
          <p:nvPr>
            <p:ph type="title"/>
          </p:nvPr>
        </p:nvSpPr>
        <p:spPr/>
        <p:txBody>
          <a:bodyPr/>
          <a:lstStyle/>
          <a:p>
            <a:r>
              <a:rPr lang="en-US" dirty="0"/>
              <a:t>HAVING Syntax</a:t>
            </a:r>
            <a:endParaRPr lang="bg-BG" dirty="0"/>
          </a:p>
        </p:txBody>
      </p:sp>
      <p:sp>
        <p:nvSpPr>
          <p:cNvPr id="8" name="AutoShape 7"/>
          <p:cNvSpPr>
            <a:spLocks noChangeArrowheads="1"/>
          </p:cNvSpPr>
          <p:nvPr/>
        </p:nvSpPr>
        <p:spPr bwMode="auto">
          <a:xfrm>
            <a:off x="3455633" y="1295400"/>
            <a:ext cx="2229557" cy="953805"/>
          </a:xfrm>
          <a:prstGeom prst="wedgeRoundRectCallout">
            <a:avLst>
              <a:gd name="adj1" fmla="val -43610"/>
              <a:gd name="adj2" fmla="val 10180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Grouping Column</a:t>
            </a:r>
          </a:p>
        </p:txBody>
      </p:sp>
      <p:sp>
        <p:nvSpPr>
          <p:cNvPr id="9" name="AutoShape 7"/>
          <p:cNvSpPr>
            <a:spLocks noChangeArrowheads="1"/>
          </p:cNvSpPr>
          <p:nvPr/>
        </p:nvSpPr>
        <p:spPr bwMode="auto">
          <a:xfrm>
            <a:off x="836612" y="1423778"/>
            <a:ext cx="2229557" cy="953805"/>
          </a:xfrm>
          <a:prstGeom prst="wedgeRoundRectCallout">
            <a:avLst>
              <a:gd name="adj1" fmla="val 22367"/>
              <a:gd name="adj2" fmla="val 12125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Aggregate</a:t>
            </a:r>
            <a:br>
              <a:rPr lang="en-US" sz="2800" noProof="1">
                <a:solidFill>
                  <a:srgbClr val="FFFFFF"/>
                </a:solidFill>
              </a:rPr>
            </a:br>
            <a:r>
              <a:rPr lang="en-US" sz="2800" noProof="1">
                <a:solidFill>
                  <a:srgbClr val="FFFFFF"/>
                </a:solidFill>
              </a:rPr>
              <a:t>Function</a:t>
            </a:r>
          </a:p>
        </p:txBody>
      </p:sp>
      <p:sp>
        <p:nvSpPr>
          <p:cNvPr id="12" name="AutoShape 7"/>
          <p:cNvSpPr>
            <a:spLocks noChangeArrowheads="1"/>
          </p:cNvSpPr>
          <p:nvPr/>
        </p:nvSpPr>
        <p:spPr bwMode="auto">
          <a:xfrm>
            <a:off x="7629435" y="4350249"/>
            <a:ext cx="2229557" cy="953805"/>
          </a:xfrm>
          <a:prstGeom prst="wedgeRoundRectCallout">
            <a:avLst>
              <a:gd name="adj1" fmla="val -76872"/>
              <a:gd name="adj2" fmla="val -4207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Grouping Columns</a:t>
            </a:r>
          </a:p>
        </p:txBody>
      </p:sp>
      <p:sp>
        <p:nvSpPr>
          <p:cNvPr id="13" name="AutoShape 7"/>
          <p:cNvSpPr>
            <a:spLocks noChangeArrowheads="1"/>
          </p:cNvSpPr>
          <p:nvPr/>
        </p:nvSpPr>
        <p:spPr bwMode="auto">
          <a:xfrm>
            <a:off x="9074756" y="2872992"/>
            <a:ext cx="2139222" cy="829992"/>
          </a:xfrm>
          <a:prstGeom prst="wedgeRoundRectCallout">
            <a:avLst>
              <a:gd name="adj1" fmla="val -89626"/>
              <a:gd name="adj2" fmla="val 1620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New </a:t>
            </a:r>
            <a:br>
              <a:rPr lang="en-US" sz="2800" noProof="1">
                <a:solidFill>
                  <a:srgbClr val="FFFFFF"/>
                </a:solidFill>
              </a:rPr>
            </a:br>
            <a:r>
              <a:rPr lang="en-US" sz="2800" noProof="1">
                <a:solidFill>
                  <a:srgbClr val="FFFFFF"/>
                </a:solidFill>
              </a:rPr>
              <a:t>Column Alias</a:t>
            </a:r>
          </a:p>
        </p:txBody>
      </p:sp>
      <p:sp>
        <p:nvSpPr>
          <p:cNvPr id="14" name="AutoShape 7"/>
          <p:cNvSpPr>
            <a:spLocks noChangeArrowheads="1"/>
          </p:cNvSpPr>
          <p:nvPr/>
        </p:nvSpPr>
        <p:spPr bwMode="auto">
          <a:xfrm>
            <a:off x="4570412" y="5543662"/>
            <a:ext cx="2229557" cy="953805"/>
          </a:xfrm>
          <a:prstGeom prst="wedgeRoundRectCallout">
            <a:avLst>
              <a:gd name="adj1" fmla="val -38754"/>
              <a:gd name="adj2" fmla="val -8493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Having Predicate</a:t>
            </a:r>
          </a:p>
        </p:txBody>
      </p:sp>
      <p:sp>
        <p:nvSpPr>
          <p:cNvPr id="11" name="Rectangle: Rounded Corners 23">
            <a:extLst/>
          </p:cNvPr>
          <p:cNvSpPr/>
          <p:nvPr/>
        </p:nvSpPr>
        <p:spPr>
          <a:xfrm>
            <a:off x="2972685" y="2666124"/>
            <a:ext cx="3426527" cy="458076"/>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Rectangle: Rounded Corners 23">
            <a:extLst/>
          </p:cNvPr>
          <p:cNvSpPr/>
          <p:nvPr/>
        </p:nvSpPr>
        <p:spPr>
          <a:xfrm>
            <a:off x="1349147" y="3211100"/>
            <a:ext cx="2992665" cy="466208"/>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Rectangle: Rounded Corners 23">
            <a:extLst/>
          </p:cNvPr>
          <p:cNvSpPr/>
          <p:nvPr/>
        </p:nvSpPr>
        <p:spPr>
          <a:xfrm>
            <a:off x="5268769" y="3204363"/>
            <a:ext cx="2883043" cy="466208"/>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 name="Rectangle: Rounded Corners 23">
            <a:extLst/>
          </p:cNvPr>
          <p:cNvSpPr/>
          <p:nvPr/>
        </p:nvSpPr>
        <p:spPr>
          <a:xfrm>
            <a:off x="3427541" y="4191000"/>
            <a:ext cx="3372428" cy="427594"/>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Rectangle: Rounded Corners 23">
            <a:extLst/>
          </p:cNvPr>
          <p:cNvSpPr/>
          <p:nvPr/>
        </p:nvSpPr>
        <p:spPr>
          <a:xfrm>
            <a:off x="947918" y="4677817"/>
            <a:ext cx="6365694" cy="427594"/>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344712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1" grpId="0" animBg="1"/>
      <p:bldP spid="15" grpId="0" animBg="1"/>
      <p:bldP spid="16" grpId="0" animBg="1"/>
      <p:bldP spid="17"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26</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a:lnSpc>
                <a:spcPct val="100000"/>
              </a:lnSpc>
            </a:pPr>
            <a:r>
              <a:rPr lang="en-US" sz="3200" dirty="0"/>
              <a:t>Grouping</a:t>
            </a:r>
            <a:endParaRPr lang="bg-BG" sz="3200" dirty="0"/>
          </a:p>
          <a:p>
            <a:pPr>
              <a:lnSpc>
                <a:spcPct val="100000"/>
              </a:lnSpc>
            </a:pPr>
            <a:r>
              <a:rPr lang="en-US" sz="3200" dirty="0"/>
              <a:t>Aggregate Functions</a:t>
            </a:r>
            <a:endParaRPr lang="bg-BG" sz="3200" dirty="0"/>
          </a:p>
          <a:p>
            <a:pPr>
              <a:lnSpc>
                <a:spcPct val="100000"/>
              </a:lnSpc>
            </a:pPr>
            <a:r>
              <a:rPr lang="en-US" sz="3200" dirty="0"/>
              <a:t>Having</a:t>
            </a:r>
          </a:p>
          <a:p>
            <a:pPr marL="0" indent="0">
              <a:lnSpc>
                <a:spcPct val="100000"/>
              </a:lnSpc>
              <a:buNone/>
            </a:pPr>
            <a:endParaRPr lang="en-US" sz="3200" dirty="0"/>
          </a:p>
        </p:txBody>
      </p:sp>
      <p:sp>
        <p:nvSpPr>
          <p:cNvPr id="4" name="Title 3"/>
          <p:cNvSpPr>
            <a:spLocks noGrp="1"/>
          </p:cNvSpPr>
          <p:nvPr>
            <p:ph type="title"/>
          </p:nvPr>
        </p:nvSpPr>
        <p:spPr/>
        <p:txBody>
          <a:bodyPr>
            <a:normAutofit/>
          </a:bodyPr>
          <a:lstStyle/>
          <a:p>
            <a:r>
              <a:rPr lang="en-US" dirty="0"/>
              <a:t>Summary</a:t>
            </a:r>
          </a:p>
        </p:txBody>
      </p:sp>
      <p:sp>
        <p:nvSpPr>
          <p:cNvPr id="11" name="Rectangle 9"/>
          <p:cNvSpPr>
            <a:spLocks noChangeArrowheads="1"/>
          </p:cNvSpPr>
          <p:nvPr/>
        </p:nvSpPr>
        <p:spPr bwMode="auto">
          <a:xfrm>
            <a:off x="612256" y="3352800"/>
            <a:ext cx="7006155" cy="237254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2800" b="1" dirty="0">
                <a:solidFill>
                  <a:schemeClr val="tx2"/>
                </a:solidFill>
                <a:latin typeface="Consolas" panose="020B0609020204030204" pitchFamily="49" charset="0"/>
              </a:rPr>
              <a:t>SELECT</a:t>
            </a:r>
            <a:r>
              <a:rPr lang="en-US" sz="2800" dirty="0">
                <a:solidFill>
                  <a:schemeClr val="tx2"/>
                </a:solidFill>
                <a:latin typeface="Consolas" panose="020B0609020204030204" pitchFamily="49" charset="0"/>
              </a:rPr>
              <a:t> </a:t>
            </a:r>
            <a:endParaRPr lang="bg-BG" sz="2800" noProof="1">
              <a:solidFill>
                <a:schemeClr val="tx2"/>
              </a:solidFill>
              <a:latin typeface="Consolas" panose="020B0609020204030204" pitchFamily="49" charset="0"/>
            </a:endParaRPr>
          </a:p>
          <a:p>
            <a:r>
              <a:rPr lang="bg-BG" sz="2800" b="1" noProof="1">
                <a:solidFill>
                  <a:schemeClr val="tx2"/>
                </a:solidFill>
                <a:latin typeface="Consolas" panose="020B0609020204030204" pitchFamily="49" charset="0"/>
              </a:rPr>
              <a:t>  </a:t>
            </a:r>
            <a:r>
              <a:rPr lang="en-US" sz="2800" b="1" dirty="0">
                <a:solidFill>
                  <a:srgbClr val="F3CD60"/>
                </a:solidFill>
                <a:latin typeface="Consolas" panose="020B0609020204030204" pitchFamily="49" charset="0"/>
              </a:rPr>
              <a:t>SUM</a:t>
            </a:r>
            <a:r>
              <a:rPr lang="en-US" sz="2800" dirty="0">
                <a:solidFill>
                  <a:schemeClr val="tx2"/>
                </a:solidFill>
                <a:latin typeface="Consolas" panose="020B0609020204030204" pitchFamily="49" charset="0"/>
              </a:rPr>
              <a:t>(</a:t>
            </a:r>
            <a:r>
              <a:rPr lang="en-US" sz="2800" dirty="0" err="1">
                <a:solidFill>
                  <a:schemeClr val="tx2"/>
                </a:solidFill>
                <a:latin typeface="Consolas" panose="020B0609020204030204" pitchFamily="49" charset="0"/>
              </a:rPr>
              <a:t>e.`salary</a:t>
            </a:r>
            <a:r>
              <a:rPr lang="en-US" sz="2800" dirty="0">
                <a:solidFill>
                  <a:schemeClr val="tx2"/>
                </a:solidFill>
                <a:latin typeface="Consolas" panose="020B0609020204030204" pitchFamily="49" charset="0"/>
              </a:rPr>
              <a:t>) </a:t>
            </a:r>
            <a:r>
              <a:rPr lang="en-US" sz="2800" b="1" dirty="0">
                <a:solidFill>
                  <a:srgbClr val="F3CD60"/>
                </a:solidFill>
                <a:latin typeface="Consolas" panose="020B0609020204030204" pitchFamily="49" charset="0"/>
              </a:rPr>
              <a:t>AS</a:t>
            </a:r>
            <a:r>
              <a:rPr lang="en-US" sz="2800" dirty="0">
                <a:solidFill>
                  <a:schemeClr val="tx2"/>
                </a:solidFill>
                <a:latin typeface="Consolas" panose="020B0609020204030204" pitchFamily="49" charset="0"/>
              </a:rPr>
              <a:t> 'TotalSalary'</a:t>
            </a:r>
          </a:p>
          <a:p>
            <a:r>
              <a:rPr lang="en-GB" sz="2800" b="1" dirty="0">
                <a:solidFill>
                  <a:schemeClr val="tx2"/>
                </a:solidFill>
                <a:latin typeface="Consolas" panose="020B0609020204030204" pitchFamily="49" charset="0"/>
              </a:rPr>
              <a:t>FROM</a:t>
            </a:r>
            <a:r>
              <a:rPr lang="en-GB" sz="2800" dirty="0">
                <a:solidFill>
                  <a:schemeClr val="tx2"/>
                </a:solidFill>
                <a:latin typeface="Consolas" panose="020B0609020204030204" pitchFamily="49" charset="0"/>
              </a:rPr>
              <a:t> `employees` </a:t>
            </a:r>
            <a:r>
              <a:rPr lang="en-GB" sz="2800" b="1" dirty="0">
                <a:solidFill>
                  <a:srgbClr val="F3CD60"/>
                </a:solidFill>
                <a:latin typeface="Consolas" panose="020B0609020204030204" pitchFamily="49" charset="0"/>
              </a:rPr>
              <a:t>AS</a:t>
            </a:r>
            <a:r>
              <a:rPr lang="en-GB" sz="2800" dirty="0">
                <a:solidFill>
                  <a:schemeClr val="tx2"/>
                </a:solidFill>
                <a:latin typeface="Consolas" panose="020B0609020204030204" pitchFamily="49" charset="0"/>
              </a:rPr>
              <a:t> e</a:t>
            </a:r>
          </a:p>
          <a:p>
            <a:r>
              <a:rPr lang="en-GB" sz="2800" b="1" dirty="0">
                <a:solidFill>
                  <a:srgbClr val="F3CD60"/>
                </a:solidFill>
                <a:latin typeface="Consolas" panose="020B0609020204030204" pitchFamily="49" charset="0"/>
              </a:rPr>
              <a:t>GROUP</a:t>
            </a:r>
            <a:r>
              <a:rPr lang="en-GB" sz="2800" dirty="0">
                <a:solidFill>
                  <a:srgbClr val="F3BE60"/>
                </a:solidFill>
                <a:latin typeface="Consolas" panose="020B0609020204030204" pitchFamily="49" charset="0"/>
              </a:rPr>
              <a:t> </a:t>
            </a:r>
            <a:r>
              <a:rPr lang="en-GB" sz="2800" b="1" dirty="0">
                <a:solidFill>
                  <a:srgbClr val="F3CD60"/>
                </a:solidFill>
                <a:latin typeface="Consolas" panose="020B0609020204030204" pitchFamily="49" charset="0"/>
              </a:rPr>
              <a:t>BY</a:t>
            </a:r>
            <a:r>
              <a:rPr lang="en-GB" sz="2800" dirty="0">
                <a:solidFill>
                  <a:srgbClr val="F3BE60"/>
                </a:solidFill>
                <a:latin typeface="Consolas" panose="020B0609020204030204" pitchFamily="49" charset="0"/>
              </a:rPr>
              <a:t> </a:t>
            </a:r>
            <a:r>
              <a:rPr lang="en-US" sz="2800" noProof="1">
                <a:solidFill>
                  <a:schemeClr val="tx2"/>
                </a:solidFill>
                <a:latin typeface="Consolas" panose="020B0609020204030204" pitchFamily="49" charset="0"/>
              </a:rPr>
              <a:t>e.`department_id`</a:t>
            </a:r>
          </a:p>
          <a:p>
            <a:r>
              <a:rPr lang="en-GB" sz="2800" b="1" dirty="0">
                <a:solidFill>
                  <a:srgbClr val="F3CD60"/>
                </a:solidFill>
                <a:latin typeface="Consolas" panose="020B0609020204030204" pitchFamily="49" charset="0"/>
              </a:rPr>
              <a:t>HAVING</a:t>
            </a:r>
            <a:r>
              <a:rPr lang="en-GB" sz="2800" dirty="0">
                <a:solidFill>
                  <a:schemeClr val="tx2"/>
                </a:solidFill>
                <a:latin typeface="Consolas" panose="020B0609020204030204" pitchFamily="49" charset="0"/>
              </a:rPr>
              <a:t> </a:t>
            </a:r>
            <a:r>
              <a:rPr lang="en-GB" sz="2800" b="1" dirty="0">
                <a:solidFill>
                  <a:srgbClr val="F3CD60"/>
                </a:solidFill>
                <a:latin typeface="Consolas" panose="020B0609020204030204" pitchFamily="49" charset="0"/>
              </a:rPr>
              <a:t>SUM</a:t>
            </a:r>
            <a:r>
              <a:rPr lang="en-GB" sz="2800" dirty="0">
                <a:solidFill>
                  <a:schemeClr val="tx2"/>
                </a:solidFill>
                <a:latin typeface="Consolas" panose="020B0609020204030204" pitchFamily="49" charset="0"/>
              </a:rPr>
              <a:t>(</a:t>
            </a:r>
            <a:r>
              <a:rPr lang="en-GB" sz="2800" dirty="0" err="1">
                <a:solidFill>
                  <a:schemeClr val="tx2"/>
                </a:solidFill>
                <a:latin typeface="Consolas" panose="020B0609020204030204" pitchFamily="49" charset="0"/>
              </a:rPr>
              <a:t>e.`salary</a:t>
            </a:r>
            <a:r>
              <a:rPr lang="en-GB" sz="2800" dirty="0">
                <a:solidFill>
                  <a:schemeClr val="tx2"/>
                </a:solidFill>
                <a:latin typeface="Consolas" panose="020B0609020204030204" pitchFamily="49" charset="0"/>
              </a:rPr>
              <a:t>`) &lt; 250000;</a:t>
            </a:r>
          </a:p>
        </p:txBody>
      </p:sp>
      <p:pic>
        <p:nvPicPr>
          <p:cNvPr id="9"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412" y="1377953"/>
            <a:ext cx="3791856" cy="281304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6"/>
          <p:cNvGrpSpPr/>
          <p:nvPr/>
        </p:nvGrpSpPr>
        <p:grpSpPr>
          <a:xfrm>
            <a:off x="8422626" y="4716282"/>
            <a:ext cx="3081986" cy="1628125"/>
            <a:chOff x="998778" y="2709000"/>
            <a:chExt cx="7687634" cy="3510730"/>
          </a:xfrm>
        </p:grpSpPr>
        <p:pic>
          <p:nvPicPr>
            <p:cNvPr id="13" name="Picture 4"/>
            <p:cNvPicPr>
              <a:picLocks noChangeAspect="1" noChangeArrowheads="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98778" y="2709000"/>
              <a:ext cx="7687634" cy="3510730"/>
            </a:xfrm>
            <a:prstGeom prst="rect">
              <a:avLst/>
            </a:prstGeom>
            <a:ln>
              <a:noFill/>
            </a:ln>
            <a:effectLst>
              <a:softEdge rad="112500"/>
            </a:effectLst>
          </p:spPr>
        </p:pic>
        <p:sp>
          <p:nvSpPr>
            <p:cNvPr id="14" name="TextBox 9"/>
            <p:cNvSpPr txBox="1"/>
            <p:nvPr/>
          </p:nvSpPr>
          <p:spPr>
            <a:xfrm rot="21361232">
              <a:off x="1603866" y="3732944"/>
              <a:ext cx="6576452" cy="1327851"/>
            </a:xfrm>
            <a:prstGeom prst="rect">
              <a:avLst/>
            </a:prstGeom>
            <a:noFill/>
          </p:spPr>
          <p:txBody>
            <a:bodyPr wrap="none" rtlCol="0">
              <a:prstTxWarp prst="textCascadeUp">
                <a:avLst/>
              </a:prstTxWarp>
              <a:spAutoFit/>
            </a:bodyPr>
            <a:lstStyle/>
            <a:p>
              <a:r>
                <a:rPr lang="en-US" sz="10700" b="1" dirty="0">
                  <a:ln w="3175">
                    <a:solidFill>
                      <a:srgbClr val="FFFFFF">
                        <a:alpha val="50000"/>
                      </a:srgbClr>
                    </a:solidFill>
                    <a:prstDash val="solid"/>
                  </a:ln>
                  <a:solidFill>
                    <a:schemeClr val="accent1">
                      <a:lumMod val="40000"/>
                      <a:lumOff val="60000"/>
                      <a:alpha val="49804"/>
                    </a:schemeClr>
                  </a:solidFill>
                  <a:effectLst>
                    <a:outerShdw blurRad="88900" sx="102000" sy="102000" algn="ctr" rotWithShape="0">
                      <a:prstClr val="black"/>
                    </a:outerShdw>
                  </a:effectLst>
                </a:rPr>
                <a:t>Databases</a:t>
              </a:r>
            </a:p>
          </p:txBody>
        </p:sp>
      </p:grpSp>
    </p:spTree>
    <p:extLst>
      <p:ext uri="{BB962C8B-B14F-4D97-AF65-F5344CB8AC3E}">
        <p14:creationId xmlns:p14="http://schemas.microsoft.com/office/powerpoint/2010/main" val="166918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a:t>Data Aggregation</a:t>
            </a:r>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https://softuni.bg/courses/databases-basics-mysql</a:t>
            </a:r>
            <a:endParaRPr lang="en-US" dirty="0"/>
          </a:p>
        </p:txBody>
      </p:sp>
      <p:pic>
        <p:nvPicPr>
          <p:cNvPr id="13" name="Picture 12">
            <a:hlinkClick r:id="rId4"/>
          </p:cNvPr>
          <p:cNvPicPr>
            <a:picLocks noChangeAspect="1"/>
          </p:cNvPicPr>
          <p:nvPr/>
        </p:nvPicPr>
        <p:blipFill rotWithShape="1">
          <a:blip r:embed="rId5"/>
          <a:srcRect l="-16203" r="-16203"/>
          <a:stretch/>
        </p:blipFill>
        <p:spPr>
          <a:xfrm>
            <a:off x="303212" y="1246226"/>
            <a:ext cx="2763622" cy="957764"/>
          </a:xfrm>
          <a:prstGeom prst="roundRect">
            <a:avLst>
              <a:gd name="adj" fmla="val 3159"/>
            </a:avLst>
          </a:prstGeom>
          <a:solidFill>
            <a:schemeClr val="tx1"/>
          </a:solidFill>
        </p:spPr>
      </p:pic>
      <p:pic>
        <p:nvPicPr>
          <p:cNvPr id="14" name="Picture 13">
            <a:hlinkClick r:id="rId6"/>
          </p:cNvPr>
          <p:cNvPicPr>
            <a:picLocks noChangeAspect="1"/>
          </p:cNvPicPr>
          <p:nvPr/>
        </p:nvPicPr>
        <p:blipFill rotWithShape="1">
          <a:blip r:embed="rId7"/>
          <a:srcRect l="-5908" r="-5908"/>
          <a:stretch/>
        </p:blipFill>
        <p:spPr>
          <a:xfrm>
            <a:off x="3787285" y="1254944"/>
            <a:ext cx="2763621" cy="949046"/>
          </a:xfrm>
          <a:prstGeom prst="roundRect">
            <a:avLst>
              <a:gd name="adj" fmla="val 3159"/>
            </a:avLst>
          </a:prstGeom>
          <a:solidFill>
            <a:schemeClr val="tx1"/>
          </a:solidFill>
        </p:spPr>
      </p:pic>
      <p:pic>
        <p:nvPicPr>
          <p:cNvPr id="16" name="Picture 15">
            <a:hlinkClick r:id="rId8"/>
          </p:cNvPr>
          <p:cNvPicPr>
            <a:picLocks noChangeAspect="1"/>
          </p:cNvPicPr>
          <p:nvPr/>
        </p:nvPicPr>
        <p:blipFill rotWithShape="1">
          <a:blip r:embed="rId9"/>
          <a:srcRect l="-25003" r="-25003"/>
          <a:stretch/>
        </p:blipFill>
        <p:spPr>
          <a:xfrm>
            <a:off x="7271357" y="4002018"/>
            <a:ext cx="4614255" cy="949046"/>
          </a:xfrm>
          <a:prstGeom prst="roundRect">
            <a:avLst>
              <a:gd name="adj" fmla="val 2953"/>
            </a:avLst>
          </a:prstGeom>
          <a:solidFill>
            <a:schemeClr val="tx1"/>
          </a:solidFill>
        </p:spPr>
      </p:pic>
      <p:pic>
        <p:nvPicPr>
          <p:cNvPr id="17" name="Picture 16">
            <a:hlinkClick r:id="rId10"/>
          </p:cNvPr>
          <p:cNvPicPr>
            <a:picLocks noChangeAspect="1"/>
          </p:cNvPicPr>
          <p:nvPr/>
        </p:nvPicPr>
        <p:blipFill rotWithShape="1">
          <a:blip r:embed="rId11"/>
          <a:srcRect l="-705" r="-705"/>
          <a:stretch/>
        </p:blipFill>
        <p:spPr>
          <a:xfrm>
            <a:off x="7271357" y="5375554"/>
            <a:ext cx="4614255" cy="949046"/>
          </a:xfrm>
          <a:prstGeom prst="roundRect">
            <a:avLst>
              <a:gd name="adj" fmla="val 3159"/>
            </a:avLst>
          </a:prstGeom>
          <a:solidFill>
            <a:schemeClr val="tx1"/>
          </a:solidFill>
        </p:spPr>
      </p:pic>
      <p:pic>
        <p:nvPicPr>
          <p:cNvPr id="18" name="Picture 17">
            <a:hlinkClick r:id="rId12"/>
          </p:cNvPr>
          <p:cNvPicPr>
            <a:picLocks noChangeAspect="1"/>
          </p:cNvPicPr>
          <p:nvPr/>
        </p:nvPicPr>
        <p:blipFill rotWithShape="1">
          <a:blip r:embed="rId13"/>
          <a:srcRect t="-66530" b="-59505"/>
          <a:stretch/>
        </p:blipFill>
        <p:spPr>
          <a:xfrm>
            <a:off x="7271357" y="2619763"/>
            <a:ext cx="4614255" cy="957764"/>
          </a:xfrm>
          <a:prstGeom prst="roundRect">
            <a:avLst>
              <a:gd name="adj" fmla="val 3159"/>
            </a:avLst>
          </a:prstGeom>
          <a:solidFill>
            <a:schemeClr val="tx1"/>
          </a:solidFill>
        </p:spPr>
      </p:pic>
      <p:pic>
        <p:nvPicPr>
          <p:cNvPr id="20" name="Picture 19">
            <a:hlinkClick r:id="rId14"/>
          </p:cNvPr>
          <p:cNvPicPr>
            <a:picLocks noChangeAspect="1"/>
          </p:cNvPicPr>
          <p:nvPr/>
        </p:nvPicPr>
        <p:blipFill rotWithShape="1">
          <a:blip r:embed="rId15"/>
          <a:srcRect l="-14709" r="-14709"/>
          <a:stretch/>
        </p:blipFill>
        <p:spPr>
          <a:xfrm>
            <a:off x="303212" y="5375554"/>
            <a:ext cx="2763622" cy="949046"/>
          </a:xfrm>
          <a:prstGeom prst="roundRect">
            <a:avLst>
              <a:gd name="adj" fmla="val 3159"/>
            </a:avLst>
          </a:prstGeom>
          <a:solidFill>
            <a:schemeClr val="tx1"/>
          </a:solidFill>
        </p:spPr>
      </p:pic>
      <p:pic>
        <p:nvPicPr>
          <p:cNvPr id="21" name="Picture 20">
            <a:hlinkClick r:id="rId16"/>
          </p:cNvPr>
          <p:cNvPicPr>
            <a:picLocks noChangeAspect="1"/>
          </p:cNvPicPr>
          <p:nvPr/>
        </p:nvPicPr>
        <p:blipFill>
          <a:blip r:embed="rId17"/>
          <a:stretch>
            <a:fillRect/>
          </a:stretch>
        </p:blipFill>
        <p:spPr>
          <a:xfrm>
            <a:off x="3787284" y="5375554"/>
            <a:ext cx="2763622" cy="949046"/>
          </a:xfrm>
          <a:prstGeom prst="roundRect">
            <a:avLst>
              <a:gd name="adj" fmla="val 3159"/>
            </a:avLst>
          </a:prstGeom>
        </p:spPr>
      </p:pic>
      <p:pic>
        <p:nvPicPr>
          <p:cNvPr id="24" name="Picture 23">
            <a:hlinkClick r:id="rId18"/>
          </p:cNvPr>
          <p:cNvPicPr>
            <a:picLocks noChangeAspect="1"/>
          </p:cNvPicPr>
          <p:nvPr/>
        </p:nvPicPr>
        <p:blipFill rotWithShape="1">
          <a:blip r:embed="rId19"/>
          <a:srcRect l="-9951" r="-9951"/>
          <a:stretch/>
        </p:blipFill>
        <p:spPr>
          <a:xfrm>
            <a:off x="7271357" y="1246226"/>
            <a:ext cx="4614254" cy="949046"/>
          </a:xfrm>
          <a:prstGeom prst="roundRect">
            <a:avLst>
              <a:gd name="adj" fmla="val 3159"/>
            </a:avLst>
          </a:prstGeom>
          <a:solidFill>
            <a:schemeClr val="tx1"/>
          </a:solidFill>
        </p:spPr>
      </p:pic>
    </p:spTree>
    <p:extLst>
      <p:ext uri="{BB962C8B-B14F-4D97-AF65-F5344CB8AC3E}">
        <p14:creationId xmlns:p14="http://schemas.microsoft.com/office/powerpoint/2010/main" val="2703775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28</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US" sz="2000" dirty="0">
                <a:hlinkClick r:id="rId5"/>
              </a:rPr>
              <a:t>Databases</a:t>
            </a:r>
            <a:r>
              <a:rPr lang="en-US" sz="2000" dirty="0"/>
              <a:t>" course by </a:t>
            </a:r>
            <a:r>
              <a:rPr lang="en-US" sz="2000" noProof="1"/>
              <a:t>Telerik Academy</a:t>
            </a:r>
            <a:r>
              <a:rPr lang="en-US" sz="2000" dirty="0"/>
              <a:t> under </a:t>
            </a:r>
            <a:r>
              <a:rPr lang="en-US" sz="2000" dirty="0">
                <a:hlinkClick r:id="rId6"/>
              </a:rPr>
              <a:t>CC-BY-NC-SA</a:t>
            </a:r>
            <a:r>
              <a:rPr lang="en-US" sz="2000" dirty="0"/>
              <a:t> license</a:t>
            </a:r>
          </a:p>
        </p:txBody>
      </p:sp>
    </p:spTree>
    <p:extLst>
      <p:ext uri="{BB962C8B-B14F-4D97-AF65-F5344CB8AC3E}">
        <p14:creationId xmlns:p14="http://schemas.microsoft.com/office/powerpoint/2010/main" val="2753538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a:t>
            </a:r>
          </a:p>
          <a:p>
            <a:pPr marL="609494" lvl="2" indent="-304747">
              <a:lnSpc>
                <a:spcPct val="100000"/>
              </a:lnSpc>
              <a:buClr>
                <a:srgbClr val="F2B254"/>
              </a:buClr>
              <a:buSzPct val="100000"/>
              <a:tabLst>
                <a:tab pos="282575" algn="l"/>
              </a:tabLst>
            </a:pPr>
            <a:r>
              <a:rPr lang="en-US" dirty="0">
                <a:hlinkClick r:id="rId6"/>
              </a:rPr>
              <a:t>forum.softuni.bg</a:t>
            </a:r>
            <a:endParaRPr lang="en-US" noProof="1"/>
          </a:p>
        </p:txBody>
      </p:sp>
      <p:pic>
        <p:nvPicPr>
          <p:cNvPr id="9" name="Picture 8" descr="http://softuni.bg" title="Software University">
            <a:hlinkClick r:id="rId4" tooltip="Software University"/>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26400" y="1594686"/>
            <a:ext cx="1701050" cy="1570200"/>
          </a:xfrm>
          <a:prstGeom prst="rect">
            <a:avLst/>
          </a:prstGeom>
          <a:ln w="12700">
            <a:solidFill>
              <a:srgbClr val="55438F">
                <a:alpha val="70000"/>
              </a:srgbClr>
            </a:solidFill>
          </a:ln>
        </p:spPr>
      </p:pic>
      <p:pic>
        <p:nvPicPr>
          <p:cNvPr id="10" name="Picture 9" descr="http://softuni.org" title="Software University Foundation">
            <a:hlinkClick r:id="rId3" tooltip="Software University Foundation"/>
          </p:cNvPr>
          <p:cNvPicPr>
            <a:picLocks noChangeAspect="1"/>
          </p:cNvPicPr>
          <p:nvPr/>
        </p:nvPicPr>
        <p:blipFill rotWithShape="1">
          <a:blip r:embed="rId8"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descr="http://www.facebook.com/SoftwareUniversity" title="Software University @ Facebook">
            <a:hlinkClick r:id="rId9" tooltip="Software University @ Facebook"/>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075536" y="3512062"/>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forum.softuni.bg" title="Software University - Forum">
            <a:hlinkClick r:id="rId6" tooltip="Software University Discussion Forum"/>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109334" y="4876800"/>
            <a:ext cx="970156" cy="965726"/>
          </a:xfrm>
          <a:prstGeom prst="rect">
            <a:avLst/>
          </a:prstGeom>
        </p:spPr>
      </p:pic>
      <p:pic>
        <p:nvPicPr>
          <p:cNvPr id="5" name="Picture 4">
            <a:hlinkClick r:id="rId4"/>
          </p:cNvPr>
          <p:cNvPicPr>
            <a:picLocks noChangeAspect="1"/>
          </p:cNvPicPr>
          <p:nvPr/>
        </p:nvPicPr>
        <p:blipFill>
          <a:blip r:embed="rId12"/>
          <a:stretch>
            <a:fillRect/>
          </a:stretch>
        </p:blipFill>
        <p:spPr>
          <a:xfrm>
            <a:off x="6762304" y="3093954"/>
            <a:ext cx="2286198" cy="2493480"/>
          </a:xfrm>
          <a:prstGeom prst="rect">
            <a:avLst/>
          </a:prstGeom>
        </p:spPr>
      </p:pic>
    </p:spTree>
    <p:extLst>
      <p:ext uri="{BB962C8B-B14F-4D97-AF65-F5344CB8AC3E}">
        <p14:creationId xmlns:p14="http://schemas.microsoft.com/office/powerpoint/2010/main" val="314510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br>
              <a:rPr lang="en-US" sz="6000" b="1" dirty="0"/>
            </a:br>
            <a:r>
              <a:rPr lang="en-US" sz="11500" b="1" dirty="0"/>
              <a:t>#JavaDB</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040835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75540" y="4876800"/>
            <a:ext cx="8938472" cy="820600"/>
          </a:xfrm>
        </p:spPr>
        <p:txBody>
          <a:bodyPr/>
          <a:lstStyle/>
          <a:p>
            <a:r>
              <a:rPr lang="en-US" dirty="0"/>
              <a:t>Grouping</a:t>
            </a:r>
          </a:p>
        </p:txBody>
      </p:sp>
      <p:sp>
        <p:nvSpPr>
          <p:cNvPr id="6" name="Text Placeholder 5"/>
          <p:cNvSpPr>
            <a:spLocks noGrp="1"/>
          </p:cNvSpPr>
          <p:nvPr>
            <p:ph type="body" idx="1"/>
          </p:nvPr>
        </p:nvSpPr>
        <p:spPr>
          <a:xfrm>
            <a:off x="1575540" y="5754968"/>
            <a:ext cx="8938472" cy="719034"/>
          </a:xfrm>
        </p:spPr>
        <p:txBody>
          <a:bodyPr/>
          <a:lstStyle/>
          <a:p>
            <a:r>
              <a:rPr lang="en-US" dirty="0">
                <a:solidFill>
                  <a:srgbClr val="F0A22E"/>
                </a:solidFill>
              </a:rPr>
              <a:t>Consolidating data based on criteria</a:t>
            </a:r>
          </a:p>
        </p:txBody>
      </p:sp>
      <p:pic>
        <p:nvPicPr>
          <p:cNvPr id="3" name="Картина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575540" y="1524000"/>
            <a:ext cx="8657040" cy="3102717"/>
          </a:xfrm>
          <a:prstGeom prst="rect">
            <a:avLst/>
          </a:prstGeom>
        </p:spPr>
      </p:pic>
    </p:spTree>
    <p:extLst>
      <p:ext uri="{BB962C8B-B14F-4D97-AF65-F5344CB8AC3E}">
        <p14:creationId xmlns:p14="http://schemas.microsoft.com/office/powerpoint/2010/main" val="2070578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433092" y="5424615"/>
            <a:ext cx="3710535" cy="44888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Rectangle 12"/>
          <p:cNvSpPr/>
          <p:nvPr/>
        </p:nvSpPr>
        <p:spPr>
          <a:xfrm>
            <a:off x="4433092" y="4109723"/>
            <a:ext cx="3710535" cy="1345435"/>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 name="Rectangle 1"/>
          <p:cNvSpPr/>
          <p:nvPr/>
        </p:nvSpPr>
        <p:spPr>
          <a:xfrm>
            <a:off x="4409827" y="3257147"/>
            <a:ext cx="3733800" cy="865828"/>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Content Placeholder 2"/>
          <p:cNvSpPr>
            <a:spLocks noGrp="1"/>
          </p:cNvSpPr>
          <p:nvPr>
            <p:ph idx="1"/>
          </p:nvPr>
        </p:nvSpPr>
        <p:spPr>
          <a:xfrm>
            <a:off x="175504" y="1151121"/>
            <a:ext cx="11804822" cy="5570355"/>
          </a:xfrm>
        </p:spPr>
        <p:txBody>
          <a:bodyPr/>
          <a:lstStyle/>
          <a:p>
            <a:pPr>
              <a:lnSpc>
                <a:spcPct val="100000"/>
              </a:lnSpc>
            </a:pPr>
            <a:r>
              <a:rPr lang="en-US" sz="3300" dirty="0"/>
              <a:t>Grouping allows taking data into </a:t>
            </a:r>
            <a:r>
              <a:rPr lang="en-US" sz="3300" dirty="0">
                <a:solidFill>
                  <a:srgbClr val="F3CD60"/>
                </a:solidFill>
              </a:rPr>
              <a:t>separate groups </a:t>
            </a:r>
            <a:r>
              <a:rPr lang="en-US" sz="3300" dirty="0"/>
              <a:t>based on a </a:t>
            </a:r>
            <a:r>
              <a:rPr lang="en-US" sz="3300" dirty="0">
                <a:solidFill>
                  <a:srgbClr val="F3CD60"/>
                </a:solidFill>
              </a:rPr>
              <a:t>common property</a:t>
            </a:r>
            <a:endParaRPr lang="en-US" sz="3100" dirty="0">
              <a:solidFill>
                <a:srgbClr val="F3CD60"/>
              </a:solidFill>
            </a:endParaRPr>
          </a:p>
        </p:txBody>
      </p:sp>
      <p:sp>
        <p:nvSpPr>
          <p:cNvPr id="5" name="Slide Number Placeholder 3"/>
          <p:cNvSpPr>
            <a:spLocks noGrp="1"/>
          </p:cNvSpPr>
          <p:nvPr>
            <p:ph type="sldNum" sz="quarter" idx="4"/>
          </p:nvPr>
        </p:nvSpPr>
        <p:spPr>
          <a:xfrm>
            <a:off x="11566412" y="6525002"/>
            <a:ext cx="428822" cy="196477"/>
          </a:xfrm>
          <a:prstGeom prst="rect">
            <a:avLst/>
          </a:prstGeom>
        </p:spPr>
        <p:txBody>
          <a:bodyPr/>
          <a:lstStyle/>
          <a:p>
            <a:pPr>
              <a:defRPr/>
            </a:pPr>
            <a:fld id="{58452FF4-89E3-4D1B-9927-2DBDC00E58D7}" type="slidenum">
              <a:rPr lang="en-US" smtClean="0"/>
              <a:pPr>
                <a:defRPr/>
              </a:pPr>
              <a:t>5</a:t>
            </a:fld>
            <a:endParaRPr lang="en-US" dirty="0"/>
          </a:p>
        </p:txBody>
      </p:sp>
      <p:sp>
        <p:nvSpPr>
          <p:cNvPr id="465922" name="Rectangle 2"/>
          <p:cNvSpPr>
            <a:spLocks noGrp="1" noChangeArrowheads="1"/>
          </p:cNvSpPr>
          <p:nvPr>
            <p:ph type="title"/>
          </p:nvPr>
        </p:nvSpPr>
        <p:spPr/>
        <p:txBody>
          <a:bodyPr/>
          <a:lstStyle/>
          <a:p>
            <a:r>
              <a:rPr lang="en-US" dirty="0"/>
              <a:t>Grouping</a:t>
            </a:r>
            <a:endParaRPr lang="bg-BG" dirty="0"/>
          </a:p>
        </p:txBody>
      </p:sp>
      <p:sp>
        <p:nvSpPr>
          <p:cNvPr id="46" name="AutoShape 7"/>
          <p:cNvSpPr>
            <a:spLocks noChangeArrowheads="1"/>
          </p:cNvSpPr>
          <p:nvPr/>
        </p:nvSpPr>
        <p:spPr bwMode="auto">
          <a:xfrm>
            <a:off x="5637212" y="1860689"/>
            <a:ext cx="3538622" cy="548478"/>
          </a:xfrm>
          <a:prstGeom prst="wedgeRoundRectCallout">
            <a:avLst>
              <a:gd name="adj1" fmla="val -37255"/>
              <a:gd name="adj2" fmla="val 9353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Grouping column</a:t>
            </a:r>
          </a:p>
        </p:txBody>
      </p:sp>
      <p:sp>
        <p:nvSpPr>
          <p:cNvPr id="48" name="AutoShape 7"/>
          <p:cNvSpPr>
            <a:spLocks noChangeArrowheads="1"/>
          </p:cNvSpPr>
          <p:nvPr/>
        </p:nvSpPr>
        <p:spPr bwMode="auto">
          <a:xfrm>
            <a:off x="9831704" y="3200910"/>
            <a:ext cx="2266598" cy="1037531"/>
          </a:xfrm>
          <a:prstGeom prst="wedgeRoundRectCallout">
            <a:avLst>
              <a:gd name="adj1" fmla="val -63531"/>
              <a:gd name="adj2" fmla="val 8185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Can be aggregated</a:t>
            </a:r>
          </a:p>
        </p:txBody>
      </p:sp>
      <p:graphicFrame>
        <p:nvGraphicFramePr>
          <p:cNvPr id="45" name="Group 49"/>
          <p:cNvGraphicFramePr>
            <a:graphicFrameLocks/>
          </p:cNvGraphicFramePr>
          <p:nvPr>
            <p:extLst>
              <p:ext uri="{D42A27DB-BD31-4B8C-83A1-F6EECF244321}">
                <p14:modId xmlns:p14="http://schemas.microsoft.com/office/powerpoint/2010/main" val="2975664435"/>
              </p:ext>
            </p:extLst>
          </p:nvPr>
        </p:nvGraphicFramePr>
        <p:xfrm>
          <a:off x="2665412" y="2743200"/>
          <a:ext cx="6857998" cy="3130296"/>
        </p:xfrm>
        <a:graphic>
          <a:graphicData uri="http://schemas.openxmlformats.org/drawingml/2006/table">
            <a:tbl>
              <a:tblPr/>
              <a:tblGrid>
                <a:gridCol w="1783079">
                  <a:extLst>
                    <a:ext uri="{9D8B030D-6E8A-4147-A177-3AD203B41FA5}">
                      <a16:colId xmlns:a16="http://schemas.microsoft.com/office/drawing/2014/main" val="20000"/>
                    </a:ext>
                  </a:extLst>
                </a:gridCol>
                <a:gridCol w="3703319">
                  <a:extLst>
                    <a:ext uri="{9D8B030D-6E8A-4147-A177-3AD203B41FA5}">
                      <a16:colId xmlns:a16="http://schemas.microsoft.com/office/drawing/2014/main" val="20001"/>
                    </a:ext>
                  </a:extLst>
                </a:gridCol>
                <a:gridCol w="1371600">
                  <a:extLst>
                    <a:ext uri="{9D8B030D-6E8A-4147-A177-3AD203B41FA5}">
                      <a16:colId xmlns:a16="http://schemas.microsoft.com/office/drawing/2014/main" val="3282637692"/>
                    </a:ext>
                  </a:extLst>
                </a:gridCol>
              </a:tblGrid>
              <a:tr h="49682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employee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department_name</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salary</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Adam</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Database Support</a:t>
                      </a:r>
                      <a:endParaRPr kumimoji="1" lang="bg-BG" sz="24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5,000</a:t>
                      </a:r>
                      <a:endParaRPr kumimoji="1" lang="bg-BG" sz="24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1"/>
                  </a:ext>
                </a:extLst>
              </a:tr>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John</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Database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2"/>
                  </a:ext>
                </a:extLst>
              </a:tr>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Jane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Application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10,000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3"/>
                  </a:ext>
                </a:extLst>
              </a:tr>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George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Application Support</a:t>
                      </a:r>
                      <a:endParaRPr kumimoji="1" lang="bg-BG" sz="24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15,000</a:t>
                      </a:r>
                      <a:endParaRPr kumimoji="1" lang="bg-BG" sz="24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4"/>
                  </a:ext>
                </a:extLst>
              </a:tr>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Lila</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Application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5"/>
                  </a:ext>
                </a:extLst>
              </a:tr>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Fred </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Software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0831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2" grpId="0" animBg="1"/>
      <p:bldP spid="46" grpId="0" animBg="1"/>
      <p:bldP spid="4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190413" y="1135245"/>
            <a:ext cx="11804822" cy="5570355"/>
          </a:xfrm>
        </p:spPr>
        <p:txBody>
          <a:bodyPr/>
          <a:lstStyle/>
          <a:p>
            <a:pPr>
              <a:lnSpc>
                <a:spcPct val="100000"/>
              </a:lnSpc>
            </a:pPr>
            <a:r>
              <a:rPr lang="en-US" sz="3300" dirty="0"/>
              <a:t>With</a:t>
            </a:r>
            <a:r>
              <a:rPr lang="en-US" sz="3300" b="1" dirty="0">
                <a:solidFill>
                  <a:schemeClr val="tx2">
                    <a:lumMod val="75000"/>
                  </a:schemeClr>
                </a:solidFill>
              </a:rPr>
              <a:t> </a:t>
            </a:r>
            <a:r>
              <a:rPr lang="en-US" sz="3300" b="1" dirty="0">
                <a:solidFill>
                  <a:srgbClr val="F3CD60"/>
                </a:solidFill>
                <a:latin typeface="Consolas" panose="020B0609020204030204" pitchFamily="49" charset="0"/>
              </a:rPr>
              <a:t>GROUP</a:t>
            </a:r>
            <a:r>
              <a:rPr lang="en-US" sz="3300" b="1" dirty="0">
                <a:solidFill>
                  <a:srgbClr val="F3CD60"/>
                </a:solidFill>
              </a:rPr>
              <a:t> </a:t>
            </a:r>
            <a:r>
              <a:rPr lang="en-US" sz="3300" b="1" dirty="0">
                <a:solidFill>
                  <a:srgbClr val="F3CD60"/>
                </a:solidFill>
                <a:latin typeface="Consolas" panose="020B0609020204030204" pitchFamily="49" charset="0"/>
              </a:rPr>
              <a:t>BY</a:t>
            </a:r>
            <a:r>
              <a:rPr lang="bg-BG" sz="3300" b="1" dirty="0">
                <a:solidFill>
                  <a:srgbClr val="F3CD60"/>
                </a:solidFill>
              </a:rPr>
              <a:t> </a:t>
            </a:r>
            <a:r>
              <a:rPr lang="en-US" sz="3300" dirty="0"/>
              <a:t>you can get each </a:t>
            </a:r>
            <a:r>
              <a:rPr lang="en-US" sz="3300" dirty="0">
                <a:solidFill>
                  <a:srgbClr val="F3CD60"/>
                </a:solidFill>
              </a:rPr>
              <a:t>separate</a:t>
            </a:r>
            <a:r>
              <a:rPr lang="en-US" sz="3300" dirty="0"/>
              <a:t> group and use an "aggregate" function over it (like Average, Min or Max):</a:t>
            </a:r>
          </a:p>
          <a:p>
            <a:pPr>
              <a:lnSpc>
                <a:spcPct val="100000"/>
              </a:lnSpc>
            </a:pPr>
            <a:endParaRPr lang="en-US" sz="3300" dirty="0"/>
          </a:p>
          <a:p>
            <a:pPr>
              <a:lnSpc>
                <a:spcPct val="100000"/>
              </a:lnSpc>
            </a:pPr>
            <a:endParaRPr lang="en-US" sz="3300" dirty="0"/>
          </a:p>
          <a:p>
            <a:pPr marL="0" indent="0">
              <a:lnSpc>
                <a:spcPct val="100000"/>
              </a:lnSpc>
              <a:buNone/>
            </a:pPr>
            <a:endParaRPr lang="en-US" sz="3300" dirty="0"/>
          </a:p>
        </p:txBody>
      </p:sp>
      <p:sp>
        <p:nvSpPr>
          <p:cNvPr id="10" name="Rectangle 9"/>
          <p:cNvSpPr>
            <a:spLocks noChangeArrowheads="1"/>
          </p:cNvSpPr>
          <p:nvPr/>
        </p:nvSpPr>
        <p:spPr bwMode="auto">
          <a:xfrm>
            <a:off x="684212" y="2868532"/>
            <a:ext cx="10556816" cy="188010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600" b="1" dirty="0">
                <a:solidFill>
                  <a:schemeClr val="tx2"/>
                </a:solidFill>
                <a:latin typeface="Consolas" panose="020B0609020204030204" pitchFamily="49" charset="0"/>
              </a:rPr>
              <a:t>SELECT e</a:t>
            </a:r>
            <a:r>
              <a:rPr lang="en-US" sz="3600" b="1" noProof="1">
                <a:solidFill>
                  <a:schemeClr val="tx2"/>
                </a:solidFill>
                <a:latin typeface="Consolas" panose="020B0609020204030204" pitchFamily="49" charset="0"/>
              </a:rPr>
              <a:t>.`</a:t>
            </a:r>
            <a:r>
              <a:rPr lang="en-US" sz="3600" b="1" dirty="0">
                <a:solidFill>
                  <a:schemeClr val="tx2"/>
                </a:solidFill>
                <a:latin typeface="Consolas" panose="020B0609020204030204" pitchFamily="49" charset="0"/>
              </a:rPr>
              <a:t>job_</a:t>
            </a:r>
            <a:r>
              <a:rPr lang="en-US" sz="3600" b="1" noProof="1">
                <a:solidFill>
                  <a:schemeClr val="tx2"/>
                </a:solidFill>
                <a:latin typeface="Consolas" panose="020B0609020204030204" pitchFamily="49" charset="0"/>
              </a:rPr>
              <a:t>title</a:t>
            </a:r>
            <a:r>
              <a:rPr lang="en-US" sz="3600" b="1" dirty="0">
                <a:solidFill>
                  <a:schemeClr val="tx2"/>
                </a:solidFill>
                <a:latin typeface="Consolas" panose="020B0609020204030204" pitchFamily="49" charset="0"/>
              </a:rPr>
              <a:t>`, count(</a:t>
            </a:r>
            <a:r>
              <a:rPr lang="en-US" sz="3600" b="1" noProof="1">
                <a:solidFill>
                  <a:schemeClr val="tx2"/>
                </a:solidFill>
                <a:latin typeface="Consolas" panose="020B0609020204030204" pitchFamily="49" charset="0"/>
              </a:rPr>
              <a:t>employee</a:t>
            </a:r>
            <a:r>
              <a:rPr lang="en-US" sz="3600" b="1" dirty="0">
                <a:solidFill>
                  <a:schemeClr val="tx2"/>
                </a:solidFill>
                <a:latin typeface="Consolas" panose="020B0609020204030204" pitchFamily="49" charset="0"/>
              </a:rPr>
              <a:t>_id)</a:t>
            </a:r>
          </a:p>
          <a:p>
            <a:r>
              <a:rPr lang="en-US" sz="3600" b="1" dirty="0">
                <a:solidFill>
                  <a:schemeClr val="tx2"/>
                </a:solidFill>
                <a:latin typeface="Consolas" panose="020B0609020204030204" pitchFamily="49" charset="0"/>
              </a:rPr>
              <a:t>  FROM `employees` AS e</a:t>
            </a:r>
          </a:p>
          <a:p>
            <a:r>
              <a:rPr lang="en-US" sz="3600" b="1" dirty="0">
                <a:solidFill>
                  <a:srgbClr val="F3CD60"/>
                </a:solidFill>
                <a:latin typeface="Consolas" panose="020B0609020204030204" pitchFamily="49" charset="0"/>
              </a:rPr>
              <a:t>GROUP BY </a:t>
            </a:r>
            <a:r>
              <a:rPr lang="en-US" sz="3600" b="1" dirty="0">
                <a:solidFill>
                  <a:schemeClr val="tx2"/>
                </a:solidFill>
                <a:latin typeface="Consolas" panose="020B0609020204030204" pitchFamily="49" charset="0"/>
              </a:rPr>
              <a:t>e.`</a:t>
            </a:r>
            <a:r>
              <a:rPr lang="en-US" sz="3600" b="1" noProof="1">
                <a:solidFill>
                  <a:schemeClr val="tx2"/>
                </a:solidFill>
                <a:latin typeface="Consolas" panose="020B0609020204030204" pitchFamily="49" charset="0"/>
              </a:rPr>
              <a:t>job</a:t>
            </a:r>
            <a:r>
              <a:rPr lang="en-US" sz="3600" b="1" dirty="0">
                <a:solidFill>
                  <a:schemeClr val="tx2"/>
                </a:solidFill>
                <a:latin typeface="Consolas" panose="020B0609020204030204" pitchFamily="49" charset="0"/>
              </a:rPr>
              <a:t>_title`;</a:t>
            </a: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6</a:t>
            </a:fld>
            <a:endParaRPr lang="en-US" dirty="0"/>
          </a:p>
        </p:txBody>
      </p:sp>
      <p:sp>
        <p:nvSpPr>
          <p:cNvPr id="465922" name="Rectangle 2"/>
          <p:cNvSpPr>
            <a:spLocks noGrp="1" noChangeArrowheads="1"/>
          </p:cNvSpPr>
          <p:nvPr>
            <p:ph type="title"/>
          </p:nvPr>
        </p:nvSpPr>
        <p:spPr/>
        <p:txBody>
          <a:bodyPr/>
          <a:lstStyle/>
          <a:p>
            <a:r>
              <a:rPr lang="en-US" dirty="0">
                <a:latin typeface="Consolas" panose="020B0609020204030204" pitchFamily="49" charset="0"/>
              </a:rPr>
              <a:t>GROUP BY</a:t>
            </a:r>
            <a:endParaRPr lang="bg-BG" dirty="0">
              <a:latin typeface="Consolas" panose="020B0609020204030204" pitchFamily="49" charset="0"/>
            </a:endParaRPr>
          </a:p>
        </p:txBody>
      </p:sp>
      <p:sp>
        <p:nvSpPr>
          <p:cNvPr id="9" name="AutoShape 7"/>
          <p:cNvSpPr>
            <a:spLocks noChangeArrowheads="1"/>
          </p:cNvSpPr>
          <p:nvPr/>
        </p:nvSpPr>
        <p:spPr bwMode="auto">
          <a:xfrm>
            <a:off x="8075612" y="3331682"/>
            <a:ext cx="2229557" cy="953805"/>
          </a:xfrm>
          <a:prstGeom prst="wedgeRoundRectCallout">
            <a:avLst>
              <a:gd name="adj1" fmla="val -81138"/>
              <a:gd name="adj2" fmla="val 3543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Grouping</a:t>
            </a:r>
          </a:p>
          <a:p>
            <a:pPr algn="ctr"/>
            <a:r>
              <a:rPr lang="en-US" sz="2800" noProof="1">
                <a:solidFill>
                  <a:srgbClr val="FFFFFF"/>
                </a:solidFill>
              </a:rPr>
              <a:t>Columns</a:t>
            </a:r>
          </a:p>
        </p:txBody>
      </p:sp>
      <p:sp>
        <p:nvSpPr>
          <p:cNvPr id="7" name="Rectangle: Rounded Corners 23">
            <a:extLst/>
          </p:cNvPr>
          <p:cNvSpPr/>
          <p:nvPr/>
        </p:nvSpPr>
        <p:spPr>
          <a:xfrm>
            <a:off x="3579813" y="4100895"/>
            <a:ext cx="2743200" cy="547305"/>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198554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190413" y="1135245"/>
            <a:ext cx="11804822" cy="5570355"/>
          </a:xfrm>
        </p:spPr>
        <p:txBody>
          <a:bodyPr/>
          <a:lstStyle/>
          <a:p>
            <a:pPr>
              <a:lnSpc>
                <a:spcPct val="100000"/>
              </a:lnSpc>
            </a:pPr>
            <a:r>
              <a:rPr lang="en-US" sz="3300" dirty="0"/>
              <a:t>With </a:t>
            </a:r>
            <a:r>
              <a:rPr lang="en-US" sz="3300" b="1" dirty="0">
                <a:solidFill>
                  <a:srgbClr val="F3CD60"/>
                </a:solidFill>
                <a:latin typeface="Consolas" panose="020B0609020204030204" pitchFamily="49" charset="0"/>
              </a:rPr>
              <a:t>DISTINCT</a:t>
            </a:r>
            <a:r>
              <a:rPr lang="en-US" sz="3300" b="1" dirty="0">
                <a:solidFill>
                  <a:schemeClr val="tx2">
                    <a:lumMod val="75000"/>
                  </a:schemeClr>
                </a:solidFill>
              </a:rPr>
              <a:t> </a:t>
            </a:r>
            <a:r>
              <a:rPr lang="en-US" sz="3300" dirty="0"/>
              <a:t>you will get all unique values</a:t>
            </a:r>
            <a:r>
              <a:rPr lang="en-US" sz="3300" b="1" dirty="0"/>
              <a:t>:</a:t>
            </a:r>
            <a:endParaRPr lang="en-US" sz="3100" b="1" dirty="0"/>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7</a:t>
            </a:fld>
            <a:endParaRPr lang="en-US" dirty="0"/>
          </a:p>
        </p:txBody>
      </p:sp>
      <p:sp>
        <p:nvSpPr>
          <p:cNvPr id="465922" name="Rectangle 2"/>
          <p:cNvSpPr>
            <a:spLocks noGrp="1" noChangeArrowheads="1"/>
          </p:cNvSpPr>
          <p:nvPr>
            <p:ph type="title"/>
          </p:nvPr>
        </p:nvSpPr>
        <p:spPr/>
        <p:txBody>
          <a:bodyPr/>
          <a:lstStyle/>
          <a:p>
            <a:r>
              <a:rPr lang="en-US" dirty="0">
                <a:latin typeface="Consolas" panose="020B0609020204030204" pitchFamily="49" charset="0"/>
              </a:rPr>
              <a:t>DISTINCT</a:t>
            </a:r>
            <a:endParaRPr lang="bg-BG" dirty="0">
              <a:latin typeface="Consolas" panose="020B0609020204030204" pitchFamily="49" charset="0"/>
            </a:endParaRPr>
          </a:p>
        </p:txBody>
      </p:sp>
      <p:sp>
        <p:nvSpPr>
          <p:cNvPr id="13" name="Rectangle 9"/>
          <p:cNvSpPr>
            <a:spLocks noChangeArrowheads="1"/>
          </p:cNvSpPr>
          <p:nvPr/>
        </p:nvSpPr>
        <p:spPr bwMode="auto">
          <a:xfrm>
            <a:off x="795895" y="2715205"/>
            <a:ext cx="10556816" cy="132610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600" b="1" dirty="0">
                <a:solidFill>
                  <a:schemeClr val="tx2"/>
                </a:solidFill>
                <a:latin typeface="Consolas" panose="020B0609020204030204" pitchFamily="49" charset="0"/>
              </a:rPr>
              <a:t>SELECT</a:t>
            </a:r>
            <a:r>
              <a:rPr lang="en-US" sz="3600" dirty="0">
                <a:solidFill>
                  <a:schemeClr val="tx2"/>
                </a:solidFill>
                <a:latin typeface="Consolas" panose="020B0609020204030204" pitchFamily="49" charset="0"/>
              </a:rPr>
              <a:t> </a:t>
            </a:r>
            <a:r>
              <a:rPr lang="en-US" sz="3600" b="1" dirty="0">
                <a:solidFill>
                  <a:srgbClr val="F3CD60"/>
                </a:solidFill>
                <a:latin typeface="Consolas" panose="020B0609020204030204" pitchFamily="49" charset="0"/>
              </a:rPr>
              <a:t>DISTINCT</a:t>
            </a:r>
            <a:r>
              <a:rPr lang="en-US" sz="3600" dirty="0">
                <a:solidFill>
                  <a:schemeClr val="tx2"/>
                </a:solidFill>
                <a:latin typeface="Consolas" panose="020B0609020204030204" pitchFamily="49" charset="0"/>
              </a:rPr>
              <a:t> e.`</a:t>
            </a:r>
            <a:r>
              <a:rPr lang="en-US" sz="3600" noProof="1">
                <a:solidFill>
                  <a:schemeClr val="tx2"/>
                </a:solidFill>
                <a:latin typeface="Consolas" panose="020B0609020204030204" pitchFamily="49" charset="0"/>
              </a:rPr>
              <a:t>job_title`</a:t>
            </a:r>
            <a:r>
              <a:rPr lang="en-US" sz="3600" dirty="0">
                <a:solidFill>
                  <a:schemeClr val="tx2"/>
                </a:solidFill>
                <a:latin typeface="Consolas" panose="020B0609020204030204" pitchFamily="49" charset="0"/>
              </a:rPr>
              <a:t> </a:t>
            </a:r>
            <a:br>
              <a:rPr lang="en-US" sz="3600" dirty="0">
                <a:solidFill>
                  <a:schemeClr val="tx2"/>
                </a:solidFill>
                <a:latin typeface="Consolas" panose="020B0609020204030204" pitchFamily="49" charset="0"/>
              </a:rPr>
            </a:br>
            <a:r>
              <a:rPr lang="en-US" sz="3600" dirty="0">
                <a:solidFill>
                  <a:schemeClr val="tx2"/>
                </a:solidFill>
                <a:latin typeface="Consolas" panose="020B0609020204030204" pitchFamily="49" charset="0"/>
              </a:rPr>
              <a:t>  </a:t>
            </a:r>
            <a:r>
              <a:rPr lang="en-GB" sz="3600" b="1" dirty="0">
                <a:solidFill>
                  <a:schemeClr val="tx2"/>
                </a:solidFill>
                <a:latin typeface="Consolas" panose="020B0609020204030204" pitchFamily="49" charset="0"/>
              </a:rPr>
              <a:t>FROM</a:t>
            </a:r>
            <a:r>
              <a:rPr lang="en-GB" sz="3600" dirty="0">
                <a:solidFill>
                  <a:schemeClr val="tx2"/>
                </a:solidFill>
                <a:latin typeface="Consolas" panose="020B0609020204030204" pitchFamily="49" charset="0"/>
              </a:rPr>
              <a:t> `employees` </a:t>
            </a:r>
            <a:r>
              <a:rPr lang="en-GB" sz="3600" b="1" dirty="0">
                <a:solidFill>
                  <a:schemeClr val="tx2"/>
                </a:solidFill>
                <a:latin typeface="Consolas" panose="020B0609020204030204" pitchFamily="49" charset="0"/>
              </a:rPr>
              <a:t>AS</a:t>
            </a:r>
            <a:r>
              <a:rPr lang="en-GB" sz="3600" dirty="0">
                <a:solidFill>
                  <a:schemeClr val="tx2"/>
                </a:solidFill>
                <a:latin typeface="Consolas" panose="020B0609020204030204" pitchFamily="49" charset="0"/>
              </a:rPr>
              <a:t> e;</a:t>
            </a:r>
          </a:p>
        </p:txBody>
      </p:sp>
      <p:sp>
        <p:nvSpPr>
          <p:cNvPr id="14" name="AutoShape 7"/>
          <p:cNvSpPr>
            <a:spLocks noChangeArrowheads="1"/>
          </p:cNvSpPr>
          <p:nvPr/>
        </p:nvSpPr>
        <p:spPr bwMode="auto">
          <a:xfrm>
            <a:off x="7555145" y="3598248"/>
            <a:ext cx="2229557" cy="953805"/>
          </a:xfrm>
          <a:prstGeom prst="wedgeRoundRectCallout">
            <a:avLst>
              <a:gd name="adj1" fmla="val -74518"/>
              <a:gd name="adj2" fmla="val -3158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Unique Values</a:t>
            </a:r>
          </a:p>
        </p:txBody>
      </p:sp>
      <p:sp>
        <p:nvSpPr>
          <p:cNvPr id="9" name="Rectangle: Rounded Corners 23">
            <a:extLst/>
          </p:cNvPr>
          <p:cNvSpPr/>
          <p:nvPr/>
        </p:nvSpPr>
        <p:spPr>
          <a:xfrm>
            <a:off x="6399212" y="3505200"/>
            <a:ext cx="381000" cy="381000"/>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Tree>
    <p:extLst>
      <p:ext uri="{BB962C8B-B14F-4D97-AF65-F5344CB8AC3E}">
        <p14:creationId xmlns:p14="http://schemas.microsoft.com/office/powerpoint/2010/main" val="74974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3"/>
          <p:cNvSpPr/>
          <p:nvPr/>
        </p:nvSpPr>
        <p:spPr>
          <a:xfrm>
            <a:off x="480528" y="5611943"/>
            <a:ext cx="5567086" cy="4184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Rectangle 12"/>
          <p:cNvSpPr/>
          <p:nvPr/>
        </p:nvSpPr>
        <p:spPr>
          <a:xfrm>
            <a:off x="455612" y="4391372"/>
            <a:ext cx="5592002" cy="1247427"/>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 name="Rectangle 1"/>
          <p:cNvSpPr/>
          <p:nvPr/>
        </p:nvSpPr>
        <p:spPr>
          <a:xfrm>
            <a:off x="460628" y="3581400"/>
            <a:ext cx="5586986" cy="80997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 name="Content Placeholder 2"/>
          <p:cNvSpPr>
            <a:spLocks noGrp="1"/>
          </p:cNvSpPr>
          <p:nvPr>
            <p:ph idx="1"/>
          </p:nvPr>
        </p:nvSpPr>
        <p:spPr>
          <a:xfrm>
            <a:off x="190413" y="1135245"/>
            <a:ext cx="11804822" cy="5570355"/>
          </a:xfrm>
        </p:spPr>
        <p:txBody>
          <a:bodyPr/>
          <a:lstStyle/>
          <a:p>
            <a:pPr>
              <a:lnSpc>
                <a:spcPct val="100000"/>
              </a:lnSpc>
            </a:pPr>
            <a:r>
              <a:rPr lang="en-US" sz="3300" dirty="0"/>
              <a:t>Write a query which prints the total </a:t>
            </a:r>
            <a:r>
              <a:rPr lang="en-US" sz="3300" dirty="0">
                <a:solidFill>
                  <a:srgbClr val="F3CD60"/>
                </a:solidFill>
              </a:rPr>
              <a:t>sum</a:t>
            </a:r>
            <a:r>
              <a:rPr lang="en-US" sz="3300" dirty="0"/>
              <a:t> of salaries for each </a:t>
            </a:r>
            <a:r>
              <a:rPr lang="en-US" sz="3300" dirty="0">
                <a:solidFill>
                  <a:srgbClr val="F3CD60"/>
                </a:solidFill>
              </a:rPr>
              <a:t>department </a:t>
            </a:r>
            <a:r>
              <a:rPr lang="en-US" sz="3300" dirty="0"/>
              <a:t>in the soft_uni database</a:t>
            </a:r>
          </a:p>
          <a:p>
            <a:pPr lvl="1">
              <a:lnSpc>
                <a:spcPct val="100000"/>
              </a:lnSpc>
            </a:pPr>
            <a:r>
              <a:rPr lang="en-US" sz="3100" dirty="0"/>
              <a:t>Order them by </a:t>
            </a:r>
            <a:r>
              <a:rPr lang="en-US" sz="3100" noProof="1"/>
              <a:t>DepartmentID (ascending)</a:t>
            </a:r>
          </a:p>
        </p:txBody>
      </p:sp>
      <p:sp>
        <p:nvSpPr>
          <p:cNvPr id="4" name="Title 3"/>
          <p:cNvSpPr>
            <a:spLocks noGrp="1"/>
          </p:cNvSpPr>
          <p:nvPr>
            <p:ph type="title"/>
          </p:nvPr>
        </p:nvSpPr>
        <p:spPr/>
        <p:txBody>
          <a:bodyPr/>
          <a:lstStyle/>
          <a:p>
            <a:r>
              <a:rPr lang="en-US" dirty="0"/>
              <a:t>Problem: Departments Total Salaries</a:t>
            </a:r>
          </a:p>
        </p:txBody>
      </p:sp>
      <p:sp>
        <p:nvSpPr>
          <p:cNvPr id="6"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8</a:t>
            </a:fld>
            <a:endParaRPr lang="en-US" dirty="0"/>
          </a:p>
        </p:txBody>
      </p:sp>
      <p:sp>
        <p:nvSpPr>
          <p:cNvPr id="13" name="Right Arrow 15"/>
          <p:cNvSpPr/>
          <p:nvPr/>
        </p:nvSpPr>
        <p:spPr>
          <a:xfrm rot="1884745">
            <a:off x="6506280" y="3979192"/>
            <a:ext cx="717577" cy="242987"/>
          </a:xfrm>
          <a:prstGeom prst="rightArrow">
            <a:avLst/>
          </a:prstGeom>
          <a:solidFill>
            <a:srgbClr val="00D661">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4" name="Right Arrow 17"/>
          <p:cNvSpPr/>
          <p:nvPr/>
        </p:nvSpPr>
        <p:spPr>
          <a:xfrm rot="20185644">
            <a:off x="6494060" y="4800128"/>
            <a:ext cx="717577" cy="242987"/>
          </a:xfrm>
          <a:prstGeom prst="rightArrow">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5" name="Right Arrow 18"/>
          <p:cNvSpPr/>
          <p:nvPr/>
        </p:nvSpPr>
        <p:spPr>
          <a:xfrm rot="19000881">
            <a:off x="6632248" y="5467876"/>
            <a:ext cx="717577" cy="242987"/>
          </a:xfrm>
          <a:prstGeom prst="rightArrow">
            <a:avLst/>
          </a:prstGeom>
          <a:solidFill>
            <a:srgbClr val="F3BE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0" name="TextBox 5"/>
          <p:cNvSpPr txBox="1"/>
          <p:nvPr/>
        </p:nvSpPr>
        <p:spPr>
          <a:xfrm>
            <a:off x="760412" y="6167735"/>
            <a:ext cx="10591800" cy="461665"/>
          </a:xfrm>
          <a:prstGeom prst="rect">
            <a:avLst/>
          </a:prstGeom>
          <a:noFill/>
        </p:spPr>
        <p:txBody>
          <a:bodyPr wrap="square" rtlCol="0">
            <a:spAutoFit/>
          </a:bodyPr>
          <a:lstStyle/>
          <a:p>
            <a:pPr algn="ctr"/>
            <a:r>
              <a:rPr lang="en-US" dirty="0"/>
              <a:t>Check your solution here: </a:t>
            </a:r>
            <a:r>
              <a:rPr lang="en-US" dirty="0">
                <a:hlinkClick r:id="rId3"/>
              </a:rPr>
              <a:t>https://judge.softuni.bg/Contests/Practice/Index/296#18</a:t>
            </a:r>
            <a:endParaRPr lang="en-US" dirty="0"/>
          </a:p>
        </p:txBody>
      </p:sp>
      <p:sp>
        <p:nvSpPr>
          <p:cNvPr id="21" name="Rectangle 1"/>
          <p:cNvSpPr/>
          <p:nvPr/>
        </p:nvSpPr>
        <p:spPr>
          <a:xfrm>
            <a:off x="7462690" y="4248807"/>
            <a:ext cx="3550211" cy="37572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 name="Rectangle 12"/>
          <p:cNvSpPr/>
          <p:nvPr/>
        </p:nvSpPr>
        <p:spPr>
          <a:xfrm>
            <a:off x="7474426" y="4624527"/>
            <a:ext cx="3542716" cy="45461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3" name="Rectangle 13"/>
          <p:cNvSpPr/>
          <p:nvPr/>
        </p:nvSpPr>
        <p:spPr>
          <a:xfrm>
            <a:off x="7453289" y="5066123"/>
            <a:ext cx="3551130" cy="37741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aphicFrame>
        <p:nvGraphicFramePr>
          <p:cNvPr id="16" name="Group 49"/>
          <p:cNvGraphicFramePr>
            <a:graphicFrameLocks/>
          </p:cNvGraphicFramePr>
          <p:nvPr>
            <p:extLst>
              <p:ext uri="{D42A27DB-BD31-4B8C-83A1-F6EECF244321}">
                <p14:modId xmlns:p14="http://schemas.microsoft.com/office/powerpoint/2010/main" val="3126336534"/>
              </p:ext>
            </p:extLst>
          </p:nvPr>
        </p:nvGraphicFramePr>
        <p:xfrm>
          <a:off x="455612" y="3124200"/>
          <a:ext cx="5592002" cy="2906160"/>
        </p:xfrm>
        <a:graphic>
          <a:graphicData uri="http://schemas.openxmlformats.org/drawingml/2006/table">
            <a:tbl>
              <a:tblPr/>
              <a:tblGrid>
                <a:gridCol w="1453920">
                  <a:extLst>
                    <a:ext uri="{9D8B030D-6E8A-4147-A177-3AD203B41FA5}">
                      <a16:colId xmlns:a16="http://schemas.microsoft.com/office/drawing/2014/main" val="20000"/>
                    </a:ext>
                  </a:extLst>
                </a:gridCol>
                <a:gridCol w="3019681">
                  <a:extLst>
                    <a:ext uri="{9D8B030D-6E8A-4147-A177-3AD203B41FA5}">
                      <a16:colId xmlns:a16="http://schemas.microsoft.com/office/drawing/2014/main" val="20001"/>
                    </a:ext>
                  </a:extLst>
                </a:gridCol>
                <a:gridCol w="1118401">
                  <a:extLst>
                    <a:ext uri="{9D8B030D-6E8A-4147-A177-3AD203B41FA5}">
                      <a16:colId xmlns:a16="http://schemas.microsoft.com/office/drawing/2014/main" val="3282637692"/>
                    </a:ext>
                  </a:extLst>
                </a:gridCol>
              </a:tblGrid>
              <a:tr h="46125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employee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department_name</a:t>
                      </a:r>
                      <a:endParaRPr kumimoji="1" lang="bg-BG"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salary</a:t>
                      </a:r>
                      <a:endParaRPr kumimoji="1" lang="bg-BG"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Adam</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Database Support</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5,000</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1"/>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John</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Database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2"/>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Jane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10,000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3"/>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George</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4"/>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Lila</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Application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5"/>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Fred </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Software Support</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6"/>
                  </a:ext>
                </a:extLst>
              </a:tr>
            </a:tbl>
          </a:graphicData>
        </a:graphic>
      </p:graphicFrame>
      <p:graphicFrame>
        <p:nvGraphicFramePr>
          <p:cNvPr id="20" name="Group 49"/>
          <p:cNvGraphicFramePr>
            <a:graphicFrameLocks/>
          </p:cNvGraphicFramePr>
          <p:nvPr>
            <p:extLst>
              <p:ext uri="{D42A27DB-BD31-4B8C-83A1-F6EECF244321}">
                <p14:modId xmlns:p14="http://schemas.microsoft.com/office/powerpoint/2010/main" val="943582378"/>
              </p:ext>
            </p:extLst>
          </p:nvPr>
        </p:nvGraphicFramePr>
        <p:xfrm>
          <a:off x="7466012" y="3772212"/>
          <a:ext cx="3538407" cy="1683705"/>
        </p:xfrm>
        <a:graphic>
          <a:graphicData uri="http://schemas.openxmlformats.org/drawingml/2006/table">
            <a:tbl>
              <a:tblPr/>
              <a:tblGrid>
                <a:gridCol w="1944579">
                  <a:extLst>
                    <a:ext uri="{9D8B030D-6E8A-4147-A177-3AD203B41FA5}">
                      <a16:colId xmlns:a16="http://schemas.microsoft.com/office/drawing/2014/main" val="20000"/>
                    </a:ext>
                  </a:extLst>
                </a:gridCol>
                <a:gridCol w="1593828">
                  <a:extLst>
                    <a:ext uri="{9D8B030D-6E8A-4147-A177-3AD203B41FA5}">
                      <a16:colId xmlns:a16="http://schemas.microsoft.com/office/drawing/2014/main" val="20001"/>
                    </a:ext>
                  </a:extLst>
                </a:gridCol>
              </a:tblGrid>
              <a:tr h="46125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department_id</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total_salary</a:t>
                      </a:r>
                      <a:endParaRPr kumimoji="1" lang="bg-BG" sz="20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20,000</a:t>
                      </a:r>
                      <a:endParaRPr kumimoji="1" lang="bg-BG" sz="1800" b="1" i="0" u="none" strike="noStrike" cap="none" normalizeH="0" baseline="0" noProof="1">
                        <a:ln>
                          <a:noFill/>
                        </a:ln>
                        <a:solidFill>
                          <a:schemeClr val="tx1"/>
                        </a:solidFill>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1"/>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2</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30,000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2"/>
                  </a:ext>
                </a:extLst>
              </a:tr>
              <a:tr h="40748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3</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chemeClr val="tx1"/>
                          </a:solidFill>
                          <a:effectLst/>
                          <a:latin typeface="+mn-lt"/>
                        </a:rPr>
                        <a:t>15,000</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8800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P spid="17" grpId="0" animBg="1"/>
      <p:bldP spid="13" grpId="0" animBg="1"/>
      <p:bldP spid="14" grpId="0" animBg="1"/>
      <p:bldP spid="15" grpId="0" animBg="1"/>
      <p:bldP spid="10" grpId="0"/>
      <p:bldP spid="21" grpId="0" animBg="1"/>
      <p:bldP spid="22"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760412" y="2362200"/>
            <a:ext cx="10556816" cy="2680322"/>
          </a:xfrm>
          <a:prstGeom prst="rect">
            <a:avLst/>
          </a:prstGeom>
          <a:solidFill>
            <a:schemeClr val="accent5">
              <a:lumMod val="40000"/>
              <a:lumOff val="60000"/>
              <a:alpha val="20000"/>
            </a:schemeClr>
          </a:solidFill>
          <a:ln w="19050">
            <a:solidFill>
              <a:schemeClr val="accent5">
                <a:lumMod val="60000"/>
                <a:lumOff val="40000"/>
              </a:schemeClr>
            </a:solidFill>
          </a:ln>
        </p:spPr>
        <p:txBody>
          <a:bodyPr vert="horz" wrap="square" lIns="144000" tIns="108000" rIns="144000" bIns="108000" rtlCol="0">
            <a:spAutoFit/>
          </a:bodyPr>
          <a:lstStyle/>
          <a:p>
            <a:r>
              <a:rPr lang="en-US" sz="3200" b="1" dirty="0">
                <a:solidFill>
                  <a:schemeClr val="tx2"/>
                </a:solidFill>
                <a:latin typeface="Consolas" panose="020B0609020204030204" pitchFamily="49" charset="0"/>
              </a:rPr>
              <a:t>SELECT</a:t>
            </a:r>
            <a:r>
              <a:rPr lang="en-US" sz="3200" dirty="0">
                <a:solidFill>
                  <a:schemeClr val="tx2"/>
                </a:solidFill>
                <a:latin typeface="Consolas" panose="020B0609020204030204" pitchFamily="49" charset="0"/>
              </a:rPr>
              <a:t> </a:t>
            </a:r>
            <a:r>
              <a:rPr lang="en-US" sz="3200" noProof="1">
                <a:solidFill>
                  <a:schemeClr val="tx2"/>
                </a:solidFill>
                <a:latin typeface="Consolas" panose="020B0609020204030204" pitchFamily="49" charset="0"/>
              </a:rPr>
              <a:t>e.`department_id`</a:t>
            </a:r>
            <a:r>
              <a:rPr lang="en-US" sz="3200" dirty="0">
                <a:solidFill>
                  <a:schemeClr val="tx2"/>
                </a:solidFill>
                <a:latin typeface="Consolas" panose="020B0609020204030204" pitchFamily="49" charset="0"/>
              </a:rPr>
              <a:t>, </a:t>
            </a:r>
          </a:p>
          <a:p>
            <a:r>
              <a:rPr lang="en-US" sz="3200" b="1" dirty="0">
                <a:solidFill>
                  <a:schemeClr val="tx2"/>
                </a:solidFill>
                <a:latin typeface="Consolas" panose="020B0609020204030204" pitchFamily="49" charset="0"/>
              </a:rPr>
              <a:t>  </a:t>
            </a:r>
            <a:r>
              <a:rPr lang="en-US" sz="3200" b="1" dirty="0">
                <a:solidFill>
                  <a:srgbClr val="F3BE60"/>
                </a:solidFill>
                <a:latin typeface="Consolas" panose="020B0609020204030204" pitchFamily="49" charset="0"/>
              </a:rPr>
              <a:t>SUM</a:t>
            </a:r>
            <a:r>
              <a:rPr lang="en-US" sz="3200" dirty="0">
                <a:solidFill>
                  <a:schemeClr val="tx2"/>
                </a:solidFill>
                <a:latin typeface="Consolas" panose="020B0609020204030204" pitchFamily="49" charset="0"/>
              </a:rPr>
              <a:t>(</a:t>
            </a:r>
            <a:r>
              <a:rPr lang="en-US" sz="3200" noProof="1">
                <a:solidFill>
                  <a:schemeClr val="tx2"/>
                </a:solidFill>
                <a:latin typeface="Consolas" panose="020B0609020204030204" pitchFamily="49" charset="0"/>
              </a:rPr>
              <a:t>e.`salary`</a:t>
            </a:r>
            <a:r>
              <a:rPr lang="en-US" sz="3200" dirty="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AS</a:t>
            </a:r>
            <a:r>
              <a:rPr lang="en-US" sz="3200" dirty="0">
                <a:solidFill>
                  <a:schemeClr val="tx2"/>
                </a:solidFill>
                <a:latin typeface="Consolas" panose="020B0609020204030204" pitchFamily="49" charset="0"/>
              </a:rPr>
              <a:t> 'Total Salary'</a:t>
            </a:r>
          </a:p>
          <a:p>
            <a:r>
              <a:rPr lang="en-GB" sz="3200" b="1" dirty="0">
                <a:solidFill>
                  <a:schemeClr val="tx2"/>
                </a:solidFill>
                <a:latin typeface="Consolas" panose="020B0609020204030204" pitchFamily="49" charset="0"/>
              </a:rPr>
              <a:t>FROM</a:t>
            </a:r>
            <a:r>
              <a:rPr lang="en-GB" sz="3200" dirty="0">
                <a:solidFill>
                  <a:schemeClr val="tx2"/>
                </a:solidFill>
                <a:latin typeface="Consolas" panose="020B0609020204030204" pitchFamily="49" charset="0"/>
              </a:rPr>
              <a:t> `employees` </a:t>
            </a:r>
            <a:r>
              <a:rPr lang="en-GB" sz="3200" b="1" dirty="0">
                <a:solidFill>
                  <a:schemeClr val="tx2"/>
                </a:solidFill>
                <a:latin typeface="Consolas" panose="020B0609020204030204" pitchFamily="49" charset="0"/>
              </a:rPr>
              <a:t>AS</a:t>
            </a:r>
            <a:r>
              <a:rPr lang="en-GB" sz="3200" dirty="0">
                <a:solidFill>
                  <a:schemeClr val="tx2"/>
                </a:solidFill>
                <a:latin typeface="Consolas" panose="020B0609020204030204" pitchFamily="49" charset="0"/>
              </a:rPr>
              <a:t> e</a:t>
            </a:r>
          </a:p>
          <a:p>
            <a:r>
              <a:rPr lang="en-GB" sz="3200" b="1" dirty="0">
                <a:solidFill>
                  <a:srgbClr val="F3CD60"/>
                </a:solidFill>
                <a:latin typeface="Consolas" panose="020B0609020204030204" pitchFamily="49" charset="0"/>
              </a:rPr>
              <a:t>GROUP</a:t>
            </a:r>
            <a:r>
              <a:rPr lang="en-GB" sz="3200" dirty="0">
                <a:solidFill>
                  <a:srgbClr val="F3CD60"/>
                </a:solidFill>
                <a:latin typeface="Consolas" panose="020B0609020204030204" pitchFamily="49" charset="0"/>
              </a:rPr>
              <a:t> </a:t>
            </a:r>
            <a:r>
              <a:rPr lang="en-GB" sz="3200" b="1" dirty="0">
                <a:solidFill>
                  <a:srgbClr val="F3CD60"/>
                </a:solidFill>
                <a:latin typeface="Consolas" panose="020B0609020204030204" pitchFamily="49" charset="0"/>
              </a:rPr>
              <a:t>BY</a:t>
            </a:r>
            <a:r>
              <a:rPr lang="en-GB" sz="3200" dirty="0">
                <a:solidFill>
                  <a:srgbClr val="F3CD60"/>
                </a:solidFill>
                <a:latin typeface="Consolas" panose="020B0609020204030204" pitchFamily="49" charset="0"/>
              </a:rPr>
              <a:t> </a:t>
            </a:r>
            <a:r>
              <a:rPr lang="en-US" sz="3200" noProof="1">
                <a:solidFill>
                  <a:schemeClr val="tx2"/>
                </a:solidFill>
                <a:latin typeface="Consolas" panose="020B0609020204030204" pitchFamily="49" charset="0"/>
              </a:rPr>
              <a:t>e.`department_id`</a:t>
            </a:r>
          </a:p>
          <a:p>
            <a:r>
              <a:rPr lang="en-US" sz="3200" b="1" noProof="1">
                <a:solidFill>
                  <a:srgbClr val="F3CD60"/>
                </a:solidFill>
                <a:latin typeface="Consolas" panose="020B0609020204030204" pitchFamily="49" charset="0"/>
              </a:rPr>
              <a:t>ORDER BY </a:t>
            </a:r>
            <a:r>
              <a:rPr lang="en-US" sz="3200" noProof="1">
                <a:solidFill>
                  <a:schemeClr val="tx2"/>
                </a:solidFill>
                <a:latin typeface="Consolas" panose="020B0609020204030204" pitchFamily="49" charset="0"/>
              </a:rPr>
              <a:t>e.`department_id`;</a:t>
            </a:r>
          </a:p>
        </p:txBody>
      </p:sp>
      <p:sp>
        <p:nvSpPr>
          <p:cNvPr id="5" name="Slide Number Placeholder 3"/>
          <p:cNvSpPr>
            <a:spLocks noGrp="1"/>
          </p:cNvSpPr>
          <p:nvPr>
            <p:ph type="sldNum" sz="quarter" idx="4"/>
          </p:nvPr>
        </p:nvSpPr>
        <p:spPr>
          <a:xfrm>
            <a:off x="11566412" y="6509123"/>
            <a:ext cx="428822" cy="196477"/>
          </a:xfrm>
          <a:prstGeom prst="rect">
            <a:avLst/>
          </a:prstGeom>
        </p:spPr>
        <p:txBody>
          <a:bodyPr/>
          <a:lstStyle/>
          <a:p>
            <a:pPr>
              <a:defRPr/>
            </a:pPr>
            <a:fld id="{58452FF4-89E3-4D1B-9927-2DBDC00E58D7}" type="slidenum">
              <a:rPr lang="en-US" smtClean="0"/>
              <a:pPr>
                <a:defRPr/>
              </a:pPr>
              <a:t>9</a:t>
            </a:fld>
            <a:endParaRPr lang="en-US" dirty="0"/>
          </a:p>
        </p:txBody>
      </p:sp>
      <p:sp>
        <p:nvSpPr>
          <p:cNvPr id="465922" name="Rectangle 2"/>
          <p:cNvSpPr>
            <a:spLocks noGrp="1" noChangeArrowheads="1"/>
          </p:cNvSpPr>
          <p:nvPr>
            <p:ph type="title"/>
          </p:nvPr>
        </p:nvSpPr>
        <p:spPr/>
        <p:txBody>
          <a:bodyPr/>
          <a:lstStyle/>
          <a:p>
            <a:r>
              <a:rPr lang="en-US" dirty="0"/>
              <a:t>Solution: Departments Total Salaries</a:t>
            </a:r>
            <a:endParaRPr lang="bg-BG" dirty="0"/>
          </a:p>
        </p:txBody>
      </p:sp>
      <p:sp>
        <p:nvSpPr>
          <p:cNvPr id="8" name="AutoShape 7"/>
          <p:cNvSpPr>
            <a:spLocks noChangeArrowheads="1"/>
          </p:cNvSpPr>
          <p:nvPr/>
        </p:nvSpPr>
        <p:spPr bwMode="auto">
          <a:xfrm>
            <a:off x="3811915" y="1221103"/>
            <a:ext cx="2229557" cy="953805"/>
          </a:xfrm>
          <a:prstGeom prst="wedgeRoundRectCallout">
            <a:avLst>
              <a:gd name="adj1" fmla="val -41727"/>
              <a:gd name="adj2" fmla="val 7849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Grouping Column</a:t>
            </a:r>
          </a:p>
        </p:txBody>
      </p:sp>
      <p:sp>
        <p:nvSpPr>
          <p:cNvPr id="12" name="AutoShape 7"/>
          <p:cNvSpPr>
            <a:spLocks noChangeArrowheads="1"/>
          </p:cNvSpPr>
          <p:nvPr/>
        </p:nvSpPr>
        <p:spPr bwMode="auto">
          <a:xfrm>
            <a:off x="7355094" y="4114620"/>
            <a:ext cx="2229557" cy="782408"/>
          </a:xfrm>
          <a:prstGeom prst="wedgeRoundRectCallout">
            <a:avLst>
              <a:gd name="adj1" fmla="val -75720"/>
              <a:gd name="adj2" fmla="val -2008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Grouping Columns</a:t>
            </a:r>
          </a:p>
        </p:txBody>
      </p:sp>
      <p:sp>
        <p:nvSpPr>
          <p:cNvPr id="13" name="AutoShape 7"/>
          <p:cNvSpPr>
            <a:spLocks noChangeArrowheads="1"/>
          </p:cNvSpPr>
          <p:nvPr/>
        </p:nvSpPr>
        <p:spPr bwMode="auto">
          <a:xfrm>
            <a:off x="7389812" y="2327507"/>
            <a:ext cx="2971800" cy="558485"/>
          </a:xfrm>
          <a:prstGeom prst="wedgeRoundRectCallout">
            <a:avLst>
              <a:gd name="adj1" fmla="val -36683"/>
              <a:gd name="adj2" fmla="val 8233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New Column Alias</a:t>
            </a:r>
          </a:p>
        </p:txBody>
      </p:sp>
      <p:sp>
        <p:nvSpPr>
          <p:cNvPr id="14" name="TextBox 5"/>
          <p:cNvSpPr txBox="1"/>
          <p:nvPr/>
        </p:nvSpPr>
        <p:spPr>
          <a:xfrm>
            <a:off x="760412" y="6320135"/>
            <a:ext cx="10591800" cy="461665"/>
          </a:xfrm>
          <a:prstGeom prst="rect">
            <a:avLst/>
          </a:prstGeom>
          <a:noFill/>
        </p:spPr>
        <p:txBody>
          <a:bodyPr wrap="square" rtlCol="0">
            <a:spAutoFit/>
          </a:bodyPr>
          <a:lstStyle/>
          <a:p>
            <a:pPr algn="ctr"/>
            <a:r>
              <a:rPr lang="en-US" dirty="0"/>
              <a:t>Check your solution here</a:t>
            </a:r>
            <a:r>
              <a:rPr lang="en-US"/>
              <a:t>: </a:t>
            </a:r>
            <a:r>
              <a:rPr lang="en-US">
                <a:hlinkClick r:id="rId3"/>
              </a:rPr>
              <a:t>https://judge.softuni.bg/Contests/Practice/Index/296#18</a:t>
            </a:r>
            <a:endParaRPr lang="en-US" dirty="0"/>
          </a:p>
        </p:txBody>
      </p:sp>
      <p:sp>
        <p:nvSpPr>
          <p:cNvPr id="15" name="Rectangle: Rounded Corners 23">
            <a:extLst/>
          </p:cNvPr>
          <p:cNvSpPr/>
          <p:nvPr/>
        </p:nvSpPr>
        <p:spPr>
          <a:xfrm>
            <a:off x="3102690" y="2514601"/>
            <a:ext cx="3144122" cy="457200"/>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Rectangle: Rounded Corners 23">
            <a:extLst/>
          </p:cNvPr>
          <p:cNvSpPr/>
          <p:nvPr/>
        </p:nvSpPr>
        <p:spPr>
          <a:xfrm>
            <a:off x="5627251" y="2987873"/>
            <a:ext cx="3144122" cy="457200"/>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 name="Rectangle: Rounded Corners 23">
            <a:extLst/>
          </p:cNvPr>
          <p:cNvSpPr/>
          <p:nvPr/>
        </p:nvSpPr>
        <p:spPr>
          <a:xfrm>
            <a:off x="5310087" y="3525997"/>
            <a:ext cx="392563" cy="418926"/>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8" name="Rectangle: Rounded Corners 23">
            <a:extLst/>
          </p:cNvPr>
          <p:cNvSpPr/>
          <p:nvPr/>
        </p:nvSpPr>
        <p:spPr>
          <a:xfrm>
            <a:off x="3351212" y="3962400"/>
            <a:ext cx="3352800" cy="931148"/>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AutoShape 7"/>
          <p:cNvSpPr>
            <a:spLocks noChangeArrowheads="1"/>
          </p:cNvSpPr>
          <p:nvPr/>
        </p:nvSpPr>
        <p:spPr bwMode="auto">
          <a:xfrm>
            <a:off x="6170612" y="3445073"/>
            <a:ext cx="2057400" cy="520807"/>
          </a:xfrm>
          <a:prstGeom prst="wedgeRoundRectCallout">
            <a:avLst>
              <a:gd name="adj1" fmla="val -63156"/>
              <a:gd name="adj2" fmla="val 1690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Alias</a:t>
            </a:r>
          </a:p>
        </p:txBody>
      </p:sp>
    </p:spTree>
    <p:extLst>
      <p:ext uri="{BB962C8B-B14F-4D97-AF65-F5344CB8AC3E}">
        <p14:creationId xmlns:p14="http://schemas.microsoft.com/office/powerpoint/2010/main" val="17979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5" grpId="0" animBg="1"/>
      <p:bldP spid="16" grpId="0" animBg="1"/>
      <p:bldP spid="17" grpId="0" animBg="1"/>
      <p:bldP spid="18" grpId="0" animBg="1"/>
      <p:bldP spid="11" grpId="0" animBg="1"/>
    </p:bldLst>
  </p:timing>
</p:sld>
</file>

<file path=ppt/theme/theme1.xml><?xml version="1.0" encoding="utf-8"?>
<a:theme xmlns:a="http://schemas.openxmlformats.org/drawingml/2006/main" name="SoftUni 16x9">
  <a:themeElements>
    <a:clrScheme name="Custom 1">
      <a:dk1>
        <a:sysClr val="windowText" lastClr="000000"/>
      </a:dk1>
      <a:lt1>
        <a:sysClr val="window" lastClr="FFFFFF"/>
      </a:lt1>
      <a:dk2>
        <a:srgbClr val="D9D5C7"/>
      </a:dk2>
      <a:lt2>
        <a:srgbClr val="FBEEDC"/>
      </a:lt2>
      <a:accent1>
        <a:srgbClr val="F3BE60"/>
      </a:accent1>
      <a:accent2>
        <a:srgbClr val="00B050"/>
      </a:accent2>
      <a:accent3>
        <a:srgbClr val="3BABFF"/>
      </a:accent3>
      <a:accent4>
        <a:srgbClr val="7030A0"/>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6648</TotalTime>
  <Words>2072</Words>
  <Application>Microsoft Office PowerPoint</Application>
  <PresentationFormat>По избор</PresentationFormat>
  <Paragraphs>488</Paragraphs>
  <Slides>29</Slides>
  <Notes>27</Notes>
  <HiddenSlides>0</HiddenSlides>
  <MMClips>0</MMClips>
  <ScaleCrop>false</ScaleCrop>
  <HeadingPairs>
    <vt:vector size="6" baseType="variant">
      <vt:variant>
        <vt:lpstr>Използвани шрифтове</vt:lpstr>
      </vt:variant>
      <vt:variant>
        <vt:i4>5</vt:i4>
      </vt:variant>
      <vt:variant>
        <vt:lpstr>Тема</vt:lpstr>
      </vt:variant>
      <vt:variant>
        <vt:i4>1</vt:i4>
      </vt:variant>
      <vt:variant>
        <vt:lpstr>Заглавия на слайдовете</vt:lpstr>
      </vt:variant>
      <vt:variant>
        <vt:i4>29</vt:i4>
      </vt:variant>
    </vt:vector>
  </HeadingPairs>
  <TitlesOfParts>
    <vt:vector size="35" baseType="lpstr">
      <vt:lpstr>Arial</vt:lpstr>
      <vt:lpstr>Calibri</vt:lpstr>
      <vt:lpstr>Consolas</vt:lpstr>
      <vt:lpstr>Wingdings</vt:lpstr>
      <vt:lpstr>Wingdings 2</vt:lpstr>
      <vt:lpstr>SoftUni 16x9</vt:lpstr>
      <vt:lpstr>Data Aggregation</vt:lpstr>
      <vt:lpstr>Table of Content</vt:lpstr>
      <vt:lpstr>Questions</vt:lpstr>
      <vt:lpstr>Grouping</vt:lpstr>
      <vt:lpstr>Grouping</vt:lpstr>
      <vt:lpstr>GROUP BY</vt:lpstr>
      <vt:lpstr>DISTINCT</vt:lpstr>
      <vt:lpstr>Problem: Departments Total Salaries</vt:lpstr>
      <vt:lpstr>Solution: Departments Total Salaries</vt:lpstr>
      <vt:lpstr>Aggregate Functions</vt:lpstr>
      <vt:lpstr>Aggregate Functions</vt:lpstr>
      <vt:lpstr>COUNT</vt:lpstr>
      <vt:lpstr>COUNT Syntax</vt:lpstr>
      <vt:lpstr>SUM</vt:lpstr>
      <vt:lpstr>SUM Syntax</vt:lpstr>
      <vt:lpstr>MAX</vt:lpstr>
      <vt:lpstr>MAX Syntax</vt:lpstr>
      <vt:lpstr>MIN</vt:lpstr>
      <vt:lpstr>MIN Syntax</vt:lpstr>
      <vt:lpstr>AVG</vt:lpstr>
      <vt:lpstr>Demo: AVG Syntax</vt:lpstr>
      <vt:lpstr>Having</vt:lpstr>
      <vt:lpstr>Having Clause</vt:lpstr>
      <vt:lpstr>Having Clause: Example</vt:lpstr>
      <vt:lpstr>HAVING Syntax</vt:lpstr>
      <vt:lpstr>Summary</vt:lpstr>
      <vt:lpstr>Data Aggregation</vt:lpstr>
      <vt:lpstr>License</vt:lpstr>
      <vt:lpstr>Free Trainings @ Software University</vt:lpstr>
    </vt:vector>
  </TitlesOfParts>
  <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Aggregation</dc:title>
  <dc:subject>DB Basics With MySQL Practical Course @ SoftUni</dc:subject>
  <dc:creator>Software University Foundation</dc:creator>
  <cp:keywords>Databases, SQL, programming, SoftUni, Software University, programming, software development, software engineering, course, database systems</cp:keywords>
  <dc:description>https://softuni.bg/courses/databases-basics-mysql</dc:description>
  <cp:lastModifiedBy>Simona Simeonova</cp:lastModifiedBy>
  <cp:revision>308</cp:revision>
  <dcterms:created xsi:type="dcterms:W3CDTF">2014-01-02T17:00:34Z</dcterms:created>
  <dcterms:modified xsi:type="dcterms:W3CDTF">2017-10-03T10:23:28Z</dcterms:modified>
  <cp:category>DB Basics Course @ SoftUni - https://softuni.bg/courses/databases-basics-ms-sql-server</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